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58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108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16838EF-8BF6-474A-88CC-FA7114E42727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CAD0D925-3B2B-DF4F-988F-CB5839848E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Mouth Cancers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596" y="5334777"/>
            <a:ext cx="8596604" cy="455646"/>
          </a:xfrm>
        </p:spPr>
        <p:txBody>
          <a:bodyPr>
            <a:noAutofit/>
          </a:bodyPr>
          <a:lstStyle/>
          <a:p>
            <a:pPr algn="r"/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Dr.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Sumaya Aboulhosn     ALMA</a:t>
            </a:r>
            <a:endParaRPr lang="en-US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4" descr="Mouth Anantom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91" y="995148"/>
            <a:ext cx="3998045" cy="299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5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Ex-Smokers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635" y="1390696"/>
            <a:ext cx="7556313" cy="4144963"/>
          </a:xfrm>
        </p:spPr>
        <p:txBody>
          <a:bodyPr/>
          <a:lstStyle/>
          <a:p>
            <a:r>
              <a:rPr lang="en-US" dirty="0" smtClean="0"/>
              <a:t>In 1-4 years of quitting, risk of mouth cancer decreases by 35%.</a:t>
            </a:r>
          </a:p>
          <a:p>
            <a:r>
              <a:rPr lang="en-US" dirty="0" smtClean="0"/>
              <a:t>After 20 years, the risk of mouth cancer is equal to non-smokers.</a:t>
            </a:r>
          </a:p>
          <a:p>
            <a:r>
              <a:rPr lang="en-US" dirty="0" smtClean="0"/>
              <a:t>75% of those with oral cancer in patients over 50 are </a:t>
            </a:r>
            <a:r>
              <a:rPr lang="en-US" dirty="0" err="1" smtClean="0"/>
              <a:t>tobbaco</a:t>
            </a:r>
            <a:r>
              <a:rPr lang="en-US" dirty="0" smtClean="0"/>
              <a:t>-related.</a:t>
            </a:r>
          </a:p>
          <a:p>
            <a:r>
              <a:rPr lang="en-US" dirty="0" smtClean="0"/>
              <a:t>If you smoke and drink, you increase your risk of mouth cancer by 15 times.</a:t>
            </a:r>
            <a:endParaRPr lang="en-US" dirty="0"/>
          </a:p>
        </p:txBody>
      </p:sp>
      <p:pic>
        <p:nvPicPr>
          <p:cNvPr id="4" name="Picture 3" descr="quit-smok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93" y="4740769"/>
            <a:ext cx="1933914" cy="1933914"/>
          </a:xfrm>
          <a:prstGeom prst="rect">
            <a:avLst/>
          </a:prstGeom>
        </p:spPr>
      </p:pic>
      <p:pic>
        <p:nvPicPr>
          <p:cNvPr id="5" name="Picture 4" descr="happy-person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473" y="4539118"/>
            <a:ext cx="2053884" cy="205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8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dangerous is oral cancer?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93883"/>
            <a:ext cx="7556313" cy="433228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Oral cancer often goes undetected and progresses without pain or symptoms in early stages.</a:t>
            </a:r>
          </a:p>
          <a:p>
            <a:r>
              <a:rPr lang="en-US" dirty="0" smtClean="0"/>
              <a:t>Worldwide, 450,000 new cases of oral cancer are diagnosed each year.</a:t>
            </a:r>
          </a:p>
          <a:p>
            <a:r>
              <a:rPr lang="en-US" dirty="0" smtClean="0"/>
              <a:t>Death rate is higher because it is discovered at a late stage.</a:t>
            </a:r>
          </a:p>
          <a:p>
            <a:r>
              <a:rPr lang="en-US" dirty="0" smtClean="0"/>
              <a:t>Higher death rate than that of cervical cancer.</a:t>
            </a:r>
          </a:p>
          <a:p>
            <a:r>
              <a:rPr lang="en-US" dirty="0" smtClean="0"/>
              <a:t>25% die in 5 years of diagnosis.</a:t>
            </a:r>
          </a:p>
          <a:p>
            <a:r>
              <a:rPr lang="en-US" dirty="0" smtClean="0"/>
              <a:t>5-10 </a:t>
            </a:r>
            <a:r>
              <a:rPr lang="en-US" dirty="0" err="1" smtClean="0"/>
              <a:t>yrs</a:t>
            </a:r>
            <a:r>
              <a:rPr lang="en-US" dirty="0" smtClean="0"/>
              <a:t> after first diagnosis, you have 20 times greater risk of developing second cancer.</a:t>
            </a:r>
          </a:p>
          <a:p>
            <a:r>
              <a:rPr lang="en-US" b="1" dirty="0" smtClean="0"/>
              <a:t>91% of oral cancers can be prevented.</a:t>
            </a:r>
          </a:p>
        </p:txBody>
      </p:sp>
    </p:spTree>
    <p:extLst>
      <p:ext uri="{BB962C8B-B14F-4D97-AF65-F5344CB8AC3E}">
        <p14:creationId xmlns:p14="http://schemas.microsoft.com/office/powerpoint/2010/main" val="112683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78013"/>
            <a:ext cx="7556313" cy="4144963"/>
          </a:xfrm>
        </p:spPr>
        <p:txBody>
          <a:bodyPr/>
          <a:lstStyle/>
          <a:p>
            <a:r>
              <a:rPr lang="en-US" dirty="0" smtClean="0"/>
              <a:t>56% of oral cancers are linked to eating too few fruits and vegetables (UK).</a:t>
            </a:r>
          </a:p>
          <a:p>
            <a:r>
              <a:rPr lang="en-US" dirty="0" smtClean="0"/>
              <a:t>High intake of fruit – 48% lower risk</a:t>
            </a:r>
          </a:p>
          <a:p>
            <a:r>
              <a:rPr lang="en-US" dirty="0" smtClean="0"/>
              <a:t>High intake of veggies – 34% lower risk</a:t>
            </a:r>
            <a:endParaRPr lang="en-US" dirty="0"/>
          </a:p>
        </p:txBody>
      </p:sp>
      <p:pic>
        <p:nvPicPr>
          <p:cNvPr id="4" name="Picture 3" descr="Rainbow-of-Fruits-and-Vegetab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15" y="3537023"/>
            <a:ext cx="5645920" cy="312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27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yourself to quit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30389"/>
            <a:ext cx="7556313" cy="4144963"/>
          </a:xfrm>
        </p:spPr>
        <p:txBody>
          <a:bodyPr>
            <a:normAutofit/>
          </a:bodyPr>
          <a:lstStyle/>
          <a:p>
            <a:r>
              <a:rPr lang="en-US" dirty="0" smtClean="0"/>
              <a:t>If you want to live a longer and healthier life and if you care about the people you love, there are many ways you can go about quitting!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You can call QUITLINE on 137848 and/or talk to your GP!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0" indent="0" algn="ctr">
              <a:buNone/>
            </a:pPr>
            <a:endParaRPr lang="en-US" sz="4800" dirty="0"/>
          </a:p>
        </p:txBody>
      </p:sp>
      <p:pic>
        <p:nvPicPr>
          <p:cNvPr id="4" name="Picture 3" descr="1-pick-a-da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157" y="3582933"/>
            <a:ext cx="3540089" cy="202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43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/>
              <a:t>Thank You!</a:t>
            </a:r>
            <a:br>
              <a:rPr lang="en-US" sz="4800" dirty="0"/>
            </a:br>
            <a:endParaRPr lang="en-US" sz="4800" dirty="0"/>
          </a:p>
        </p:txBody>
      </p:sp>
      <p:pic>
        <p:nvPicPr>
          <p:cNvPr id="4" name="Content Placeholder 3" descr="o-HAPPY-facebook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r="4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5181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mouth cancer and what does it look like?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flat patch of abnormal cell growth (white, red, or both in color) and looks like a sore.</a:t>
            </a:r>
          </a:p>
          <a:p>
            <a:r>
              <a:rPr lang="en-US" dirty="0" smtClean="0"/>
              <a:t>Mixed red and white sore is likely to become cancerous</a:t>
            </a:r>
          </a:p>
          <a:p>
            <a:r>
              <a:rPr lang="en-US" dirty="0" smtClean="0"/>
              <a:t>Bright red velvety patches are pre-cancerous (75-90% are cancerous), most often found on the floor of the mouth or under the tongue, or gums behind back teeth.</a:t>
            </a:r>
          </a:p>
          <a:p>
            <a:r>
              <a:rPr lang="en-US" dirty="0" smtClean="0"/>
              <a:t>White patches can also become cancerous.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you know you have mouth cancer?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4699547" cy="450034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SYMPTOMS</a:t>
            </a:r>
            <a:endParaRPr lang="en-US" b="1" dirty="0"/>
          </a:p>
          <a:p>
            <a:r>
              <a:rPr lang="en-US" dirty="0" smtClean="0"/>
              <a:t>Ulcer in the mouth or lip that don</a:t>
            </a:r>
            <a:r>
              <a:rPr lang="fr-FR" dirty="0" smtClean="0"/>
              <a:t>’</a:t>
            </a:r>
            <a:r>
              <a:rPr lang="en-US" dirty="0" smtClean="0"/>
              <a:t>t heal after 2 weeks</a:t>
            </a:r>
            <a:endParaRPr lang="en-US" dirty="0"/>
          </a:p>
          <a:p>
            <a:r>
              <a:rPr lang="en-US" dirty="0" smtClean="0"/>
              <a:t>Constant pain or soreness</a:t>
            </a:r>
          </a:p>
          <a:p>
            <a:r>
              <a:rPr lang="en-US" dirty="0" smtClean="0"/>
              <a:t>Lump on the lip, tongue or cheek</a:t>
            </a:r>
          </a:p>
          <a:p>
            <a:r>
              <a:rPr lang="en-US" dirty="0" smtClean="0"/>
              <a:t>Difficulty chewing or swallowing</a:t>
            </a:r>
          </a:p>
          <a:p>
            <a:r>
              <a:rPr lang="en-US" dirty="0" smtClean="0"/>
              <a:t>Unexplained bleeding in mouth</a:t>
            </a:r>
          </a:p>
          <a:p>
            <a:r>
              <a:rPr lang="en-US" dirty="0" smtClean="0"/>
              <a:t>Ill-fitting dentures</a:t>
            </a:r>
          </a:p>
          <a:p>
            <a:r>
              <a:rPr lang="en-US" dirty="0" smtClean="0"/>
              <a:t>Numbness in the mouth</a:t>
            </a:r>
          </a:p>
          <a:p>
            <a:r>
              <a:rPr lang="en-US" dirty="0" smtClean="0"/>
              <a:t>Loose teeth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Mouth cance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658" y="1960919"/>
            <a:ext cx="3400727" cy="2301159"/>
          </a:xfrm>
          <a:prstGeom prst="rect">
            <a:avLst/>
          </a:prstGeom>
        </p:spPr>
      </p:pic>
      <p:pic>
        <p:nvPicPr>
          <p:cNvPr id="5" name="Picture 4" descr="Mouthcancersign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657" y="4330700"/>
            <a:ext cx="3400727" cy="241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3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uth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410038"/>
            <a:ext cx="3986261" cy="2693249"/>
          </a:xfrm>
          <a:prstGeom prst="rect">
            <a:avLst/>
          </a:prstGeom>
        </p:spPr>
      </p:pic>
      <p:pic>
        <p:nvPicPr>
          <p:cNvPr id="5" name="Picture 4" descr="Mouth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082" y="410038"/>
            <a:ext cx="3617948" cy="2693249"/>
          </a:xfrm>
          <a:prstGeom prst="rect">
            <a:avLst/>
          </a:prstGeom>
        </p:spPr>
      </p:pic>
      <p:pic>
        <p:nvPicPr>
          <p:cNvPr id="6" name="Picture 5" descr="White le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3273183"/>
            <a:ext cx="3986261" cy="2723884"/>
          </a:xfrm>
          <a:prstGeom prst="rect">
            <a:avLst/>
          </a:prstGeom>
        </p:spPr>
      </p:pic>
      <p:pic>
        <p:nvPicPr>
          <p:cNvPr id="7" name="Picture 6" descr="Denture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082" y="3273183"/>
            <a:ext cx="3617948" cy="271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3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Prevalence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116994"/>
            <a:ext cx="7556313" cy="4144963"/>
          </a:xfrm>
        </p:spPr>
        <p:txBody>
          <a:bodyPr/>
          <a:lstStyle/>
          <a:p>
            <a:r>
              <a:rPr lang="en-US" dirty="0" smtClean="0"/>
              <a:t>3-4% of all cancers in Australia are oral.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4" name="Picture 3" descr="WH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2"/>
          <a:stretch/>
        </p:blipFill>
        <p:spPr>
          <a:xfrm>
            <a:off x="561787" y="1465046"/>
            <a:ext cx="7493000" cy="502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28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87215"/>
            <a:ext cx="7556313" cy="4144963"/>
          </a:xfrm>
        </p:spPr>
        <p:txBody>
          <a:bodyPr/>
          <a:lstStyle/>
          <a:p>
            <a:r>
              <a:rPr lang="en-US" dirty="0" smtClean="0"/>
              <a:t>Smoking (Any kind of tobacco)</a:t>
            </a:r>
          </a:p>
          <a:p>
            <a:r>
              <a:rPr lang="en-US" dirty="0" smtClean="0"/>
              <a:t>Heavy alcohol consumption (&gt;3 drinks/day) increases risk by 2-3 times.</a:t>
            </a:r>
          </a:p>
          <a:p>
            <a:r>
              <a:rPr lang="en-US" dirty="0" smtClean="0"/>
              <a:t>Family History (70% more likely)</a:t>
            </a:r>
          </a:p>
          <a:p>
            <a:r>
              <a:rPr lang="en-US" dirty="0" smtClean="0"/>
              <a:t>Exposure to asbestos (25% higher risk)</a:t>
            </a:r>
          </a:p>
          <a:p>
            <a:r>
              <a:rPr lang="en-US" dirty="0" smtClean="0"/>
              <a:t>**No evidence red wine prevents cancer in humans!!</a:t>
            </a:r>
          </a:p>
          <a:p>
            <a:endParaRPr lang="en-US" dirty="0"/>
          </a:p>
        </p:txBody>
      </p:sp>
      <p:pic>
        <p:nvPicPr>
          <p:cNvPr id="4" name="Picture 3" descr="alcoho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288" y="4287432"/>
            <a:ext cx="4153166" cy="241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89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happens to cancer risk after a person stops (heavy) drinking alcohol?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430397"/>
            <a:ext cx="5681541" cy="4144963"/>
          </a:xfrm>
        </p:spPr>
        <p:txBody>
          <a:bodyPr/>
          <a:lstStyle/>
          <a:p>
            <a:r>
              <a:rPr lang="en-US" dirty="0" smtClean="0"/>
              <a:t>Stopping alcohol consumption does NOT immediately reduce cancer risk</a:t>
            </a:r>
          </a:p>
          <a:p>
            <a:r>
              <a:rPr lang="en-US" dirty="0" smtClean="0"/>
              <a:t>Takes years for risk of cancer to return to level of non drinkers.</a:t>
            </a:r>
          </a:p>
          <a:p>
            <a:r>
              <a:rPr lang="en-US" dirty="0" smtClean="0"/>
              <a:t>A population in Utah who abstain from drinking alcohol or smoking were found to have 2-3 times less likelihood of having oral cancer</a:t>
            </a:r>
          </a:p>
          <a:p>
            <a:r>
              <a:rPr lang="en-US" dirty="0" smtClean="0"/>
              <a:t>Takes approx. ~10 years to return to normal levels.</a:t>
            </a:r>
            <a:endParaRPr lang="en-US" dirty="0"/>
          </a:p>
        </p:txBody>
      </p:sp>
      <p:pic>
        <p:nvPicPr>
          <p:cNvPr id="4" name="Picture 3" descr="how-to-stop-drinking-alcohol-on-your-ow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22" y="2865076"/>
            <a:ext cx="2866263" cy="291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63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Smoking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77600"/>
            <a:ext cx="6820654" cy="54804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800" b="1" dirty="0" smtClean="0"/>
              <a:t>Is shisha as harmless as we think?</a:t>
            </a:r>
          </a:p>
          <a:p>
            <a:r>
              <a:rPr lang="en-US" sz="1800" dirty="0" smtClean="0"/>
              <a:t>It is a misconception that it is safer than cigarettes.</a:t>
            </a:r>
          </a:p>
          <a:p>
            <a:r>
              <a:rPr lang="en-US" sz="1800" dirty="0" smtClean="0"/>
              <a:t>Many believe that harmful ingredients are filtered through the water.</a:t>
            </a:r>
          </a:p>
          <a:p>
            <a:r>
              <a:rPr lang="en-US" sz="1800" dirty="0" smtClean="0"/>
              <a:t>Shisha smokers are exposed to sufficient amount of nicotine to cause addiction.</a:t>
            </a:r>
          </a:p>
          <a:p>
            <a:r>
              <a:rPr lang="en-US" sz="1800" dirty="0" smtClean="0"/>
              <a:t>WHO – 45 minutes of shisha has nicotine = to 1 packet of cigarettes.</a:t>
            </a:r>
          </a:p>
          <a:p>
            <a:r>
              <a:rPr lang="en-US" sz="1800" dirty="0" smtClean="0"/>
              <a:t>1 hour of shisha is 100-200 times the volume of smoke inhaled with a single cigarette.</a:t>
            </a:r>
          </a:p>
          <a:p>
            <a:r>
              <a:rPr lang="en-US" sz="1800" dirty="0" smtClean="0"/>
              <a:t>Inhale 90,000ml of smokes compared to 500-600ml in a cigarette.</a:t>
            </a:r>
          </a:p>
          <a:p>
            <a:r>
              <a:rPr lang="en-US" sz="1800" dirty="0" smtClean="0"/>
              <a:t>It is not the nicotine, but other toxic compounds from the charcoal (e.g. Carbon Monoxide, tar, and heavy metals) in shisha that cause the mouth cancer</a:t>
            </a:r>
          </a:p>
          <a:p>
            <a:r>
              <a:rPr lang="en-US" sz="1800" dirty="0" smtClean="0"/>
              <a:t>Infection risk increases by sharing mouthpiece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 descr="shisha-trans-glow-360p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426" y="2545548"/>
            <a:ext cx="2586574" cy="311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31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mokers-teeth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r="15623"/>
          <a:stretch>
            <a:fillRect/>
          </a:stretch>
        </p:blipFill>
        <p:spPr>
          <a:xfrm>
            <a:off x="982924" y="292071"/>
            <a:ext cx="7056333" cy="2863591"/>
          </a:xfrm>
        </p:spPr>
      </p:pic>
      <p:pic>
        <p:nvPicPr>
          <p:cNvPr id="5" name="Picture 4" descr="SMokingcanc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81" y="3404448"/>
            <a:ext cx="4169892" cy="3127419"/>
          </a:xfrm>
          <a:prstGeom prst="rect">
            <a:avLst/>
          </a:prstGeom>
        </p:spPr>
      </p:pic>
      <p:pic>
        <p:nvPicPr>
          <p:cNvPr id="6" name="Picture 5" descr="oralcancer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548" y="3404448"/>
            <a:ext cx="4206145" cy="31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85058"/>
      </p:ext>
    </p:extLst>
  </p:cSld>
  <p:clrMapOvr>
    <a:masterClrMapping/>
  </p:clrMapOvr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191</TotalTime>
  <Words>635</Words>
  <Application>Microsoft Office PowerPoint</Application>
  <PresentationFormat>On-screen Show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Rockwell</vt:lpstr>
      <vt:lpstr>Wingdings</vt:lpstr>
      <vt:lpstr>Advantage</vt:lpstr>
      <vt:lpstr>Mouth Cancers</vt:lpstr>
      <vt:lpstr>What is mouth cancer and what does it look like?</vt:lpstr>
      <vt:lpstr>How do you know you have mouth cancer?</vt:lpstr>
      <vt:lpstr>PowerPoint Presentation</vt:lpstr>
      <vt:lpstr>Prevalence</vt:lpstr>
      <vt:lpstr>Causes</vt:lpstr>
      <vt:lpstr>What happens to cancer risk after a person stops (heavy) drinking alcohol?</vt:lpstr>
      <vt:lpstr>Smoking</vt:lpstr>
      <vt:lpstr>PowerPoint Presentation</vt:lpstr>
      <vt:lpstr>Ex-Smokers</vt:lpstr>
      <vt:lpstr>How dangerous is oral cancer?</vt:lpstr>
      <vt:lpstr>Diet</vt:lpstr>
      <vt:lpstr>Prepare yourself to quit</vt:lpstr>
      <vt:lpstr>Thank You!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Mouth Cancers</dc:title>
  <dc:creator>Ramsay Hosn</dc:creator>
  <cp:lastModifiedBy>User</cp:lastModifiedBy>
  <cp:revision>12</cp:revision>
  <dcterms:created xsi:type="dcterms:W3CDTF">2016-10-18T08:59:05Z</dcterms:created>
  <dcterms:modified xsi:type="dcterms:W3CDTF">2016-10-28T04:06:15Z</dcterms:modified>
</cp:coreProperties>
</file>