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  <p:sldId id="267" r:id="rId13"/>
    <p:sldId id="268" r:id="rId14"/>
    <p:sldId id="269" r:id="rId15"/>
    <p:sldId id="271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27" autoAdjust="0"/>
    <p:restoredTop sz="94629" autoAdjust="0"/>
  </p:normalViewPr>
  <p:slideViewPr>
    <p:cSldViewPr>
      <p:cViewPr varScale="1">
        <p:scale>
          <a:sx n="99" d="100"/>
          <a:sy n="99" d="100"/>
        </p:scale>
        <p:origin x="96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13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325AE-10B0-4173-B25D-362083B92F0C}" type="datetimeFigureOut">
              <a:rPr lang="en-AU" smtClean="0"/>
              <a:t>28/10/2016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CC46CF-812B-455B-A3DB-B86EF0D395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6060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C46CF-812B-455B-A3DB-B86EF0D395F0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0052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C9C7B-44E2-4113-A603-ED3F739E59B9}" type="datetimeFigureOut">
              <a:rPr lang="en-AU" smtClean="0"/>
              <a:t>28/10/2016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B29D-BDCA-44C8-8CC4-553917663C8A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C9C7B-44E2-4113-A603-ED3F739E59B9}" type="datetimeFigureOut">
              <a:rPr lang="en-AU" smtClean="0"/>
              <a:t>28/10/2016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B29D-BDCA-44C8-8CC4-553917663C8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C9C7B-44E2-4113-A603-ED3F739E59B9}" type="datetimeFigureOut">
              <a:rPr lang="en-AU" smtClean="0"/>
              <a:t>28/10/2016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B29D-BDCA-44C8-8CC4-553917663C8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C9C7B-44E2-4113-A603-ED3F739E59B9}" type="datetimeFigureOut">
              <a:rPr lang="en-AU" smtClean="0"/>
              <a:t>28/10/2016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B29D-BDCA-44C8-8CC4-553917663C8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C9C7B-44E2-4113-A603-ED3F739E59B9}" type="datetimeFigureOut">
              <a:rPr lang="en-AU" smtClean="0"/>
              <a:t>28/10/2016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B29D-BDCA-44C8-8CC4-553917663C8A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C9C7B-44E2-4113-A603-ED3F739E59B9}" type="datetimeFigureOut">
              <a:rPr lang="en-AU" smtClean="0"/>
              <a:t>28/10/2016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B29D-BDCA-44C8-8CC4-553917663C8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C9C7B-44E2-4113-A603-ED3F739E59B9}" type="datetimeFigureOut">
              <a:rPr lang="en-AU" smtClean="0"/>
              <a:t>28/10/2016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B29D-BDCA-44C8-8CC4-553917663C8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C9C7B-44E2-4113-A603-ED3F739E59B9}" type="datetimeFigureOut">
              <a:rPr lang="en-AU" smtClean="0"/>
              <a:t>28/10/2016</a:t>
            </a:fld>
            <a:endParaRPr lang="en-A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094B29D-BDCA-44C8-8CC4-553917663C8A}" type="slidenum">
              <a:rPr lang="en-AU" smtClean="0"/>
              <a:t>‹#›</a:t>
            </a:fld>
            <a:endParaRPr lang="en-A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C9C7B-44E2-4113-A603-ED3F739E59B9}" type="datetimeFigureOut">
              <a:rPr lang="en-AU" smtClean="0"/>
              <a:t>28/10/2016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B29D-BDCA-44C8-8CC4-553917663C8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C9C7B-44E2-4113-A603-ED3F739E59B9}" type="datetimeFigureOut">
              <a:rPr lang="en-AU" smtClean="0"/>
              <a:t>28/10/2016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9094B29D-BDCA-44C8-8CC4-553917663C8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9FC9C7B-44E2-4113-A603-ED3F739E59B9}" type="datetimeFigureOut">
              <a:rPr lang="en-AU" smtClean="0"/>
              <a:t>28/10/2016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B29D-BDCA-44C8-8CC4-553917663C8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9FC9C7B-44E2-4113-A603-ED3F739E59B9}" type="datetimeFigureOut">
              <a:rPr lang="en-AU" smtClean="0"/>
              <a:t>28/10/2016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094B29D-BDCA-44C8-8CC4-553917663C8A}" type="slidenum">
              <a:rPr lang="en-AU" smtClean="0"/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ancer.org.au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67744" y="1484784"/>
            <a:ext cx="6480048" cy="2301240"/>
          </a:xfrm>
        </p:spPr>
        <p:txBody>
          <a:bodyPr>
            <a:normAutofit fontScale="90000"/>
          </a:bodyPr>
          <a:lstStyle/>
          <a:p>
            <a:r>
              <a:rPr lang="en-AU" sz="4400" dirty="0">
                <a:solidFill>
                  <a:srgbClr val="FF0000"/>
                </a:solidFill>
              </a:rPr>
              <a:t>CANCER</a:t>
            </a:r>
            <a:br>
              <a:rPr lang="en-AU" sz="4400" dirty="0">
                <a:solidFill>
                  <a:srgbClr val="FF0000"/>
                </a:solidFill>
              </a:rPr>
            </a:br>
            <a:r>
              <a:rPr lang="en-AU" sz="4400" dirty="0" smtClean="0">
                <a:solidFill>
                  <a:srgbClr val="FF0000"/>
                </a:solidFill>
              </a:rPr>
              <a:t>WHAT’S </a:t>
            </a:r>
            <a:r>
              <a:rPr lang="en-AU" sz="4400" dirty="0">
                <a:solidFill>
                  <a:srgbClr val="FF0000"/>
                </a:solidFill>
              </a:rPr>
              <a:t>THERE TO </a:t>
            </a:r>
            <a:r>
              <a:rPr lang="en-AU" sz="4400" dirty="0" smtClean="0">
                <a:solidFill>
                  <a:srgbClr val="FF0000"/>
                </a:solidFill>
              </a:rPr>
              <a:t>KNOW?</a:t>
            </a:r>
            <a:r>
              <a:rPr lang="en-AU" sz="4400" dirty="0">
                <a:solidFill>
                  <a:srgbClr val="FF0000"/>
                </a:solidFill>
              </a:rPr>
              <a:t/>
            </a:r>
            <a:br>
              <a:rPr lang="en-AU" sz="4400" dirty="0">
                <a:solidFill>
                  <a:srgbClr val="FF0000"/>
                </a:solidFill>
              </a:rPr>
            </a:br>
            <a:r>
              <a:rPr lang="en-AU" sz="4400" dirty="0" smtClean="0"/>
              <a:t/>
            </a:r>
            <a:br>
              <a:rPr lang="en-AU" sz="4400" dirty="0" smtClean="0"/>
            </a:br>
            <a:r>
              <a:rPr lang="en-AU" sz="4400" dirty="0" smtClean="0"/>
              <a:t/>
            </a:r>
            <a:br>
              <a:rPr lang="en-AU" sz="4400" dirty="0" smtClean="0"/>
            </a:br>
            <a:r>
              <a:rPr lang="en-AU" sz="4400" dirty="0" smtClean="0">
                <a:solidFill>
                  <a:srgbClr val="66FF33"/>
                </a:solidFill>
              </a:rPr>
              <a:t>A/PROF AFAF HADDAD</a:t>
            </a:r>
            <a:br>
              <a:rPr lang="en-AU" sz="4400" dirty="0" smtClean="0">
                <a:solidFill>
                  <a:srgbClr val="66FF33"/>
                </a:solidFill>
              </a:rPr>
            </a:br>
            <a:r>
              <a:rPr lang="en-AU" sz="4400" dirty="0" smtClean="0">
                <a:solidFill>
                  <a:srgbClr val="66FF33"/>
                </a:solidFill>
              </a:rPr>
              <a:t/>
            </a:r>
            <a:br>
              <a:rPr lang="en-AU" sz="4400" dirty="0" smtClean="0">
                <a:solidFill>
                  <a:srgbClr val="66FF33"/>
                </a:solidFill>
              </a:rPr>
            </a:br>
            <a:r>
              <a:rPr lang="en-AU" sz="4400" dirty="0" smtClean="0">
                <a:solidFill>
                  <a:srgbClr val="66FF33"/>
                </a:solidFill>
              </a:rPr>
              <a:t>Australian Lebanese Medical association</a:t>
            </a:r>
            <a:r>
              <a:rPr lang="en-AU" sz="4400" dirty="0" smtClean="0"/>
              <a:t>  </a:t>
            </a:r>
            <a:r>
              <a:rPr lang="en-AU" sz="4400" dirty="0"/>
              <a:t/>
            </a:r>
            <a:br>
              <a:rPr lang="en-AU" sz="4400" dirty="0"/>
            </a:br>
            <a:r>
              <a:rPr lang="en-AU" sz="4400" dirty="0"/>
              <a:t/>
            </a:r>
            <a:br>
              <a:rPr lang="en-AU" sz="4400" dirty="0"/>
            </a:br>
            <a:endParaRPr lang="en-AU" sz="4400" dirty="0"/>
          </a:p>
        </p:txBody>
      </p:sp>
      <p:pic>
        <p:nvPicPr>
          <p:cNvPr id="1026" name="Picture 2" descr="https://fbcdn-profile-a.akamaihd.net/hprofile-ak-frc3/v/t1.0-1/p160x160/554789_151264055007829_1844900789_n.jpg?oh=84dd9f45b94a94b1164a4d9a23ef721b&amp;oe=541EC5E0&amp;__gda__=1410314913_4d6c293b35b5462089ab60d4340e0ec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2232248" cy="223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71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EAYABgAAD/2wBDAAoHBwkHBgoJCAkLCwoMDxkQDw4ODx4WFxIZJCAmJSMgIyIoLTkwKCo2KyIjMkQyNjs9QEBAJjBGS0U+Sjk/QD3/2wBDAQsLCw8NDx0QEB09KSMpPT09PT09PT09PT09PT09PT09PT09PT09PT09PT09PT09PT09PT09PT09PT09PT09PT3/wAARCADPAM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r/s+5VC45/ip7JswMjJ/iqWXMbD/2Wns0Tn5cuCuT7Vy8x2FUQiE5++TjBHapGiYZYEMMcjHTNTJt2FHVTnpilJ8tctnb6ii4yiLMc7ZQAOgIqdLdmXeQMrnoanKKp/doF4ycjvTWEeQBgEjPA5oTBkXklGJ7k8huMVIy7Y/lHyt1J7mmyNsJKqPqeDTi427yhOeTjtRcLESJMpOMK3cE9aeAwJIVQPVj/KhCzOpV1DZ5B61Lv/eYb5s9M/Nj6UXCxXSNY5lADFTkkDrU6KJUIKPy2PmYKPbmlSF5HPy89QSegFOK+YgywznqOgFCBkQt2JwMgjk4weKeAUYsSG5OCalZkjzvUE44PXNNKR5fHyg/dbsfagRGVXIZ1LFu/OM96PJIPTcucsFPOKQyjYqmRtv909jUgjkVfmJBx0A/Ki9wtYVbRAMxKcdsnBqBoiXKueSe/wD9arq4lJxksRzhcfrULRbPuOVI7gc07gQGHYwwSp78cNU0ZKhQIxuBJxnrUuVdCCgZgOWLcmkChht8obPTOaQFcQphdu4ueGVjingupd/LKhhtK+1SMfKfEe3n25p4UKoA+73Dk4oArtEzR5O4x+g659c0wwBlP3iy9cCrJiDhjG42EZwp+9+FCfukIA4zyCME0XGmVZPNRFZdwXGMbQarmYg5UAZ+8SMnP5VbkJTJKsAT03/pUCn7zJG5Unj5eKhstInkG84bJPsKTyyikInHfPak5JzyzZznOKVnO5iNwYdjQQL8wdQpAI7mmuGlTjbkcYzTA44UdD6mlcBdhCEKep3cGi47EhYyBQ3BHCk8/hTDIwUFmJwMrkcrSSSIcAsQB3BzVeSULE6Llgw4Pb60XGkSSmG4hDRMzzKMuNuCazpdUFtbskcqRksAARy30NWHuAY0hjQxt0OW5/ya5zULciWVnjSaQKHVIxkL68VEp22N6cL6M1Uumk2tBKQxfa27qP8A61XoLpWfawIOeTnnPrXKW+pzW48uSyO9MMxkzz6Zx0rTt74eY0ytZx4YBkEpY9Oe2aUZFzpHSrIUBw5O5uCSDSeeiEgSMM9SeBVCLUpFOJCPLxjC4wCeR1HSluppVtw207JGKrg9T6Ae9aX0ujBQ1sy2L6BlPmKo7jy8/Me2TUFxL5UpHlNtJ5YqdyDueD0rKlaRJg7qyoi4LgAg+2PWmw3zKywtsETOA2U3FSfUjkfSspTexoqa3NHzHj2SRThoWXBdlHB+h5rQtrqXzI/Pi/1hA+Xvx6CsNmSJfnZWLsVUoAHb1GM8cc8/nSmcW6LJPI6Z+VAo4b245HH4UlJxYOF0dM0qL2Uf3cgnPpTo3jA3SZbP3sKAc1kx6h8yt+7fODsiVhhfxzzSrrcEVykNzGYGJxudcKARkNu6Z/nW3OjH2bNlXR2KgMw6/dGcU1+SWUgZxjK8j8elVVvo59jW0pPy42K24ge9WmkZh8wKA84A5I/pVKSZFmhGm+YtI+XxhgVqQbgFcsTHnjfk0zZMpwoX5uvcL+NPGdoD8Fu6tgGhMTI3ZVIEYxtPO3vSIELZVD6nk/5FDRhGYEHrnIPNIQFBJY4x3bmkUMlzk/Ky5OTuP+fzpnlsiZAO0n+E8VNGvyqVVuc4Ld6XcucMvTqNmeaTQ7lJQV43D8Rz+FODoD85zkcMR1psciHcOSR2FQs+PlAJbuCKQFgtGhydobPp2qIuAuA4VGz1OcfgKi3sADgbz3FRXGIwpVhknJPekykhZR5i5hbkdOwP0quZyY2USA4zlQD0Hr9KzNRu5Ii0oiZGJyMNhAvQ8mqX9pLOxR5GgbG0eU+WkJ9McEVHP0sbRptl+W6aRxIhR3f5QHbA9MkelUJrq4sll3xIpI256nHqKIxLA7HO0Om0b+oB7Yq3eaW4js/tpZYZgwR/LGF5HI7/AKVNmzVWizJluCrPLdNK7lMABB83pnPaorWNBHJvjdAyhY9gJyfXA6fnWteQTWMA2eZKpbYCU3bj7VnQzXLHbHZMkUz7EG4Lvb6nH509djRSutCWO3e300XNqbiaUThSu8FFJGBwfm/E8e1X7GG4aRy8hEyYkCOgKnnAIOenXtWFb27Qzx3F5p3nwuMIBIfpuyvcVb+zfZ4RNbtvR/lUtJk9eTt7GnoQ/U2hO08X2ctODIcurDIYDue3P6VG808QeOZZJGKjBJCnn8M59+4rBe7e2topFxJCzE58wnYfcjoPbrVuS7guraaY3U0a/LyY2YKD13P1P5Ubk2sSRvBayy+b58Kou4So2SpJ4OehHGOOlSQ6qsltsO9HDbpipUll/h5Iz359aih1WGJEhllt7m3UlUcscbSOgOOB+f4U2PV2V2F2xurOVdyRqVZgQMDPHYUWHv0NFruOKMywPbSjcT5O5zsGBlun/wCuqMKymFts4CNG0m0Tryw6Agng49fSoPt0yo0l1DFBDOOWki5YZx8pA6Dv0qw8MNybnyraaYKg2iNNu4dTuGeB0IFK1x2sbulXDshlaKJGABYDG5s9BkH+lb9qQ9uS0SnJG4F8cf1riNGtp7y8iubiGRnLO52KqKqjjgDArs/Ldo0HkkKAFD4AB9cVpDY5qy1LaSEseg469qHIOwZU+6jpUcSDLK4VdoyOOD9SPemSL853fLxnByR7Yq76GBZR2eYjKlzxwO1PO6NcjJVm6KKgRiUw+CQOg7U+FvkIXc4I5GOR9M0IGJIpEn3BxwQeCKUTKsYCCTnn1FIZHdCdrkfxDBP50EsoKIoyD0YDIoA4+z1hWdAWwGPOeK13cRMWVzImMllXt25rzqyvIGn2yA78ZVj9wn39K1ItfNvbCHLsx+8gyPpnt71zwbS1O2dJN+6dUbpIyqffJ+6R2/Cq17qlosWHlVcDP3fm3Zx271ydzqL3k8EckvlgMTnPOTx1oa2W5nihE8iSscqi8l/QitOZsn2aW4urajBJbrJ8l0hyuxiR5eD/AJxWVZtBGsDRyz+aDvIVgFBzxjvnA/lUyw3Nusx8yJR5hSRJiMH2INVIoiQwVQV4+6OQaVrI2izpY3243Xscpb5vnznnmpZLmVpSXnIh+8qhic9u/SsZoHtZ9s0kZIAJKNlSMA9f881qR3CSRiNV2AHgfyHNQxvuaD2gvNptJG3v0DScDjkfjWPLpM93Ir6pcrDhdqM6FvunGBjirexozkuVU5Cl1xn8aWGe4u4VitgWaT5dnCqT754/Gn12JV0txYDaw29xJFPGFX5Y1RNrP7sM/jSpJdAF5rIXEUS5ZS2z6HcOc/Sq9hapb6pAJHMo3N5qonAGOx781euJYEDQPC8Y3lfmXp9G6fhVpESepkXN7dyyBY7mWOIEyiFW8xVx0xnrgetMutPS9aNonNwCRsjmZlOPXCjb19/wrT0y6h07UF861W6idcFEyS47YwM1jXeoxC7drOFIXMh2Rs7Ap7Y6HPTBqkiW+liG3TV7K/ltsrHcYJeI7NyqeTwegqeZWDLBPcTQpIVZo3cEyAd/l4I7DvVGCSOe5FxeXBll+0LJNEARlB/db1Hpnim3l1ZNrV0ljFN9lmIAy7PI/qQT3J9afKHMzYt50ivcRF9SjjTbskysQY9RjocD+LuTViBhHaL9hhMdzK/lZOAA684A5zgEVnaQdMiKvNdXIlWQ7o449p6cHIOT6Ecc0XdvBDeIdOml5PmpM8LIVGfmzuHzY9uvNPl0Fz3djoUuDY3TwG9t2QHz3Ulo3OOD1HXnOea0bHXXuptkVx9oZkxtdWU9eRuJA4Fczefbr4mG3ntbkLINhQYdicdd3P1zTLu3nljLXOoWrR28ZWUrGFKt7BeW543UnHsLR6M9CF7FAdi/LKP9Yhypj4/lQ1+qRqVk8x8/6vk9s4z/AE61wVregRQwzQRQBY9ibAQxOSSzfy//AFVZ1DxxrMcQgkVUjzlWaMKzAcA5HQ/T0qbsXsTvBeWsjmPzJWfgsFUqyjjPX3IqXdJIi7Qc/wAPyjPHavN7LxVJ9usZLl2liaQEsFAbA44PseffHeuhi1u8VIzFZ3DWwO77SECqQeFIPpTUu5MqTR1cEgkQDY3mDq3Qk5pYljdpBjaQeOpyP6VhW3iCC6fyWUuWy2Q2eB1JPQZ65z3rYRDG3+jMCWHIL/1HWmpJ7GcouO54bHeiG7BmRZOdzRnIU+xxVsXi28kn2m2XDruEYJTaWHBz7Z6VjNf3cSPMksCiVxmLAyffHpU6wrcPCl1dpHLIyrIeT5a4yOe5x29qfsmdPtkjUuoIm0xbu3uQ2cJLD12nnv6EYOffFNivJG02OON8rC252ZAGjz/dIOSOO/rWPIsVhcbvtK3SdfL5Ace5HSrD28Usf2izmaKM8EOc7W98df8A61P2bRKrKRet5bZYZ5LlZ53k+46t9w/7Q9c9/Sp4/NUeaBI6bsq0YPUdTkd6y7XdE7Rs8RYAgEZYH3BHWup0vXJtNNu0JjidOXUIQjEHhmz1J9RUuK6mil2IxJ5oXybaby1ba4J3Dkdz6mrNskxn86JM/NtQzDnj07Z6UuneIFsvtLzWZuHu33OfMwrZznjHofwqnPC4YG3fa0h/doWyQDnv0rOyLuX5p7rULgwtHHDJKANhbAYj37etV57e6N1L5zLKIDtdZW6c9FA6g89KilYxzhXIeQBQxdwxz9RxViOXzmUGZhjgvJzjHQD2oC9thI7SeZpT50CKowXZtgYn+Ef1qpqH9pQwJBBdp9nU7tqOHUe+avz6LPdonkxgzSJ5m5ycY9u2M1g6lcXlldrBsWMxMMJ5f3T346GrjFmUpou6ReywXbGS8KXAhKo8TEYHoCB1NV72RzFIwJ8phyq5IJ6c55z7mrEOtTCHftSLHzEqmAxHt0+opENzeebMreSFw8i/dPXj5e4z2qtiNyjaSjZJLe3UbPHgLASVZvY8dMelTwX1jLcxjVIJLa0llI3JuBTsMkUXOjXgtzOP3k8pKiRX5bd1U+5qS9edY5bdrGNJQqk27N88bLx75z149avzJfYmn8K6db6gFt7hry0IKrK2UWRsdQVzwD3o/slrN7uG+tZGt4AUxDNvy4H8J7qO59xVMfa4dKt7qO6uYYdxKqsRHOfmAbpTomuryOSWKO4mSR23YlyQe5YDnPT24pSsKN+5aOgSWEYuUl2urDA4PB6EDOW71PNbXd/MttZLaQRO4ijmMQjLEccn/gX51n2itlG+17CgMkcj5O/2DE8dMD3qSy1/UkWaBQJBKCjI8Ibap5OPSpVjR3GgzQAqJJjeJOy4ABY7R95T1P8AKrzapBbXkdwB9pYxEGDfvRcrwQfUEnP1qtEtgJHe5uphINojfyyp3d8jr+PSopdSjs90dtCCrqoM6Ko3HcCS49yBxTshXZYW/vtQlEsVk8m+LyglvGCRtGOfbGM/nWjLaanJYpDb6NPEwbYsgvvlYgdCmcbj26dMCqenamYIf3N0jTKMCU8AnptC+nA5qze6zqwuGlmt53J2M6bQUcgY5I/lRZPULvYtWUtzYMFurC5t522x/NFmMheB044PUEc+ua63TrxIxnliFAGE6Dk/4V5za6/cTO6NcPHcZ/cxl8DDHkLnt+ddRaa1GLaGa7KQCSMHaiE4PQD3GAee+DWT91jlFyWx5JJG9vCrMrAnlGOOR7VXRTIOSi+7NV2G9kMU0cqxlHXy33puK85BXP3Tx1FMt91kruYrd2lhKjzAHKA/xD0P+Nda8zlk9RZbSL7M88Ersqvs8t16nHO0jg1XHnBCVGF3buD3FSyfbLaJYm86KIjcEJ4btn6+9QSOWjwykEjJJ4zTZKNOIKbYXUcjrcmTBQD5CCOSD2PtW1aa1Jew7Zo1bYSA3XahGNoz09c1g6bf3lm8Elv5aiJt6BgMBh356mtmO7tcmW5ZEvmmbeIl+RACCMAcHOTWU0dNOXcs3N6WRPMjDsuF3dBtz0wPxp8TLLERJNCUiKmOJlLAgnkY7464pptn1e7Jg3R7jgbkCpnGTn04BOaksLKAvEbgzsquCzRruGPqPesWrnTdEd7aWtrdzz2lyZcOFhAjMWzoS23keox+NWled0aW3hdwUCu6/P1q3JPZRXgksoSijlC3z7HznK59h3qEX8yEDPkqw2PK3G4HoT6YodiVcr3l5M8aq7XVqwGQBypHcjnjNUo9Qb7UTKWkcHczuAxce/vVqB5Z1eYEuI2CkOoYEHqCPSqFyQJkEIiLhm+cnYMdx/hVRIlsXBcXl0y2fmvuRWdlkZfIRMZyuOfzrPgu7mZjA2CG+ZpmQsEHTdxzinrK1mHuo4C4JMZO3Efrg/jUkS3CGKCf7XbyIWLpPEVjQEZ3KcdfY8GtLXMr2HzTKkjwbpZoYx954zG23/dz0zT3svs0M7NbSpNuWO3+zz7osgZLZGScjrjgGq1zLu/fyyzZkj++wPzegY1JYzQrOd1zKLcjYBC3lsM4zx06gfWlZDLmnyW9rMj7LiWMAlI7yFjG3qML078mtmy8QWFpIS2lW6skhwyyCRFyOPlHPArHns7m3nisb7UJI4JCGdg4lCMRleR6g81PN4fePVXWe/WUwN5byGMLGRjgg4+c+tNKxDa6hHqNvNrRjjtExI3/ACx+RX6EZU8Dn+dR3MtnYXLxXivZ3uQmI3JkX5huyB6jP6VUj0W4ubu4Njd2e2DMhlG4Kcdl45PsKjhilt5XjkFtf/bI8FvMP7sg5BbIyG65B9aXL1K5l0JrySJtQxaIyqykwpM+5gDgA59Tz8vaprewdWE0M1t5KRNlGbY49RjHv1/lWWlusrTT3gaHjK8E7uw249PX6VPbzCzglikMv21lPkFHBKjPKsD1z/SkUr7Amn6iCt3ZRymNFaZXUgnaOrD1A5FS29o01v8AbIby3lmkkCtbliJCu3cWx07HnuSBTnsdetWgt/s03nAedFGApwh6kAdieuapSzyTXjXV1EbYb1XfHGVaMjvj+9x+tF7Dtc3Lu9jaOGHTbGBjKo8yOKUSjGTzkfMn07c+tS6WZreaQlgScqsMvzlV4/l09ufesWxeGKZkMs4ti2XZXaASj8s+1dp4dkhAk+yLGkhGZDNFvKknOAffr+FZzdy17qPInm3zmS5TflizfNjJpjARskkCkc7iDzj/ABq7NJAz+Xa2xIaPbtbJO7Ocj8hVV/PtZirxvCSAwXBGAeQa6kzjkhz6gXmH2lTKFUKFztwAMAe1PivgWCqjNGp+SOT5xj0NImpyyTtJM4mZkZGLIC2CMcH196rKG3AMNpPHTHemSkXGjaKRMGPe+cRsMCMntz7d62beDT7WGYXUcV1Miho3ilKqrfybH9Ky7eNrZt6Rsdw25cZ/Sta3soptNl23DRTbwQm35XGO/uO31rKTOmCJGmadI4YJHlVsAANjn0/U1s2MV5p6uU+0WpiXLkNjjp+fI4rJ0iyhhucubhiQQqxhfvY7k8Dv71bDSorRTRSlEPCsSQp9awZujUtbkW+9LtUd5iOJV+6D1zj1FJcG3jIayKkMPlCsW2j/AGgf84rMh8g7xewzE4yGEvI/A9f6U5LgxBfJZhGp3KCB19z3oTBxK13cwwXSsi7C64YK2CPXrxWZKxu5yhjRieFBPTt1H86057q7Vcwq8pXHmI8IZQOwPtVdXtWNxNcOluzEKVVSDyew9B6VaM5DrbT2MQi2yRiR8FTJw2Ogx0981peRGbqS2lu7pNowypcs44H+0cYzjjtVPUIrSF7U20hMmweZg5z6fjirET25kkbdE2wjbBccFh67l9O471VyLEbwXMdrJb3BLSSEFkxz+nBqC3srssI7KSJH5lySFOR6FuMfStWS4spYl8kW6PtIjI67s4G5ug781hyLLJFLLHHE0cOV3Pk7PVl9vei4FjS/tV1eizEQlMnLEYZ3CnPXNN1a41L7Qto9xeNbLloI5lUlVxyRjjPXnvT11gWtnBbJp6ySooCkrlXPYn1+lWbq8s47aY3C2sc0wUyJblscEkj/AGDjAAHc1S2IfoZ8UlxCscyX18Jk2GMgqIww+8cg9vlA4zTrdZbi633plbzpN7Bx+8lbPJH+Jq4thaSTPNJHMsRUyIlxEGfO3G5skfL1wByDzRpl1a2aRqtq/wBoZNy3LMwVVzywHv70pPQI7mpc6eJSPssstnBIBmGWXzH2qP4uwOeR+FYupQtZIJbFZd/AJxuZh/8AXNbF3q0NnYMVXegcZXdgsTz+dZ8niK7uVlSJ4rfzF58iTa4GPlAyOg4qTRNlHSNSkutQeO7inluZU2jym8snnPzn0AzxW5MjIY7ptxnhIcSY3AMPQd8Duaba/wBrxzx3klhLHayuZVdpUw+cAkN1x2res8vEt7ALSJU3RRAy5c7ergHrxnr6GhrUSmYVnf3bu8k0rXKyruKvGCpJ77cfKa6rSZBPEVtAXiHJRk8sg/jyev61zmoalaBY4WvdQM0jbpvs8YIBPZcdTjNQ6ZdSqsgXzERTtD3Ewy3XsOf8KybtqzS3MYTaN5yrmURMW+Vs8AepxzVTU9OuoYYXaPc0PHmbt24dgc+n9a6qS3CoSG3onfbyBVa4hN/DMPOXKruVZCMYU9D7c9O9VGoS48xw5glBVTAIiFxuPAJ9c/nUt4Z7m4R5IfmwqLj0A4/Gta6t2DBLhoVCqZI41G9QCM44PH0qquwxS7HmVl+bhSycHqx7Y55rbnbJ9mkSadC0pZrospGAWKszge3b8a1EgtbTJjkkKjO3IBYemcVkRtNHK0Mu9EGOGYgEnp+FXTq3kTKkccEW1wwjjTGD6d+O9ZtmiRvs9xbyYdreGRcIUkAXbxnaO3TFTXNzPLbEkRSoM5lVCoX8f69K5ZtUkvgEuA8m9iwCnG8+pNXNKnvJiIYrWedpQVCtyu0e3T86FcLItrbzTxO8aRSqoGWLYZeeoFRXUl3boY2g2qMrkENn6VUgvp7O8O6FlVG5WRcZPvUup6pBqEfFoltcAfeU4RhnnI9TxQojcitHqV3KXUyLC2M+ZvOT2x+VR/aZJ7RIPJtnijBUjo3JyTnqT705JY5okjlhgEin/X8/MP7potHSK6LyWyzbgURAdoUn9c1WxD1JRafa1V48o6nBVE+VABVeaIqCXlVmD7CU52+xHXPtV1JZTHBa77y3jyXclg33uCQvYYHfmn3V0rW1tEyCNYDtErErxk8sO5PqeaNBalVUcWNxtuYmt2dUfqoBJOPkPXGM0XtzJcWg+yNFb2hZYvIWUnIHRsHkAnJxVd7hcxbFHmKSVOCcHPBY/wAVSS3CvbJGY4YwqeWDHw7c8lu+eaFoJkv2l5I7e1DPKSxZ03fMH6Y7devHSqlvaebIDGl1K0sZY+Wgc+uef84p00awRl90waRfkHljaRnn6jgfjUv2uNYozbRTSRQAlnkTy2Uk8ZYHB6flxVCZHLO9z/rJbueZfulxgKAeQPXoOaJdVuo1khllJWdAJUcg7cEY/HA/WrO9rxgI7d5wo+W2E6uHUZfDd25ySAeFwKbqIKXEVyun29j5ykCNUBQggehPenYlPULK43iSATQjGWEsq4OPTbz2zjvzV25uHk09Hurm2UDDL5kXzN6DA5IArKSEWbqJPNldCXdQ2EIHRc4yD1P5Yq952nz2slvcafuvT8wuFmwSee317dKixZNexWT6fbrYu0szI0krRgqqt1OBnnjrx9Kp2Fh8xE9zCsm1m8tnIfIXdwO/PGPrTYbaaGZYLZIlvCm1WBJ6g5OenI9fSpptP8tobq6vbjbMwZ2SEsxGeSDnB6UbjWhowXrXEEBmW3ktopB/CyMxxwNwGM1r2TzFvMiktWEgOI1TeVAIzliPU4/CuevbxXSC0t4J5ImO99zMjOcYCtjgkAdR64rqtEimdSrRETheUIHyDjj0zyM1nNaWLjorhNHJD5hCjHQkniub1lEjlyf3g6NsXaR9MVq31yQkgkMihG4AHy9KwZLpgHEaxM8i7Qx5KHPUe/H61imXCLSuU3jtn8uKAqsr/N5pU8nGQp/xoN3iYr5yiHaDIoztcj+8P6/jTm2FZg2I7ns28BR68UoePdBi18gxg5aM8yt26+9bJjaK0jSzOIpYyEzuJYcknuafNdRWN80aGWKM7GaNyrbiORnHarTxDUN4lmZ7nccO7HI9AexrMjBtXDjymOScN09f8/SqTIaJpbtbmPeVUMWbBKnGDkgKR1xTbW4kjkKx3ckBkGFcBtufQnvVmLVri7iZZ5JC2AMqBt3DuRj+VSW5j+zskEkpkyWaFxuVR2bn+I+tVdIizY2Vr65l82a+W5LDbnB4AGO/bsKWWyjkiRgWD8ZG4bST6e9S/ZpNqM8DnKkqRxkDqafb2CTJJKxjjWAbm3kkt6AduDSvcdiS0tPspNuQWklBDIWB49T6fTNUp4ykcRDkNGSFKYByO471ebT7aFhEZwXkVWYrkBOM4J6n8Kyri4ktnUeSpiDblDLxu6Yz3oAabzzcwmVt3Iyz4xnkg560xDG6FpbiTK/dAXINR/a7YSxSy2Im2EEozHY/c571cs3tLm9kNwI4BtZypDbST24OeO3607E3JtPitJFaXYZYoW3SJFLiYJ3YA9s+nNQzXkZXZuzAzHaGY5Ue/uahhsbG5lVI7ho5TuAaMGTc3ZcEjGfXNOvtIls4j9sZFhcDZLGBIoPoSp4PscVfLdGfOkXjNb3lpHb2s6rkbpA0YBDDgbSeg9RVS1tLM3Mq3U7rGifukI3rI/PLY+6PQ+pqG1sFOlNdvN5JMvlLvI+bvwvX8e+acFsdreZJOj7uu4YwPXjOaErCbTRYt9StojA0SSRXUWQoiYhSSuCw/wBoilh0q11MtK169jLgt9ne1Yg44J35AAJx9M1TTTrS53yR3RCx43YIDHPQqD1HXjrV4aHcPay+Zq9vGvnGNY5H3OWAyxPPHHfvVInQkksoLQzRtc+egwpVW3BSRwxA4PPA69DVVzeXokjjtjBbjDLuGMn7o598Hj2p8Fn5VrciWa0lTYZFfzypX0+Uck+1VvtAKol5dPCSR8zDeYgMnAHBIPHfuanlaLU0xbK3vXaRILZ7hyCzgHOB0ycnj8anisb+w3SRQXIvYsyGJ4i4VMY3ggkd/wCVQiK9uriRLS52EAyMwDKGXrubGcAA9+grT01NRtoiT5cAPAaCEP5xI4G4nBzn8O9LRIrW5HZ/bb67V5t6AMo8iIENnuAP4eAck16Dplq1pbHe4V3O7YDnAxnr+P8AOsXSfDyIGnvEukkZlAjaX5gMDAIHX611EdsNg5I7DtgVi9XcqUlayOc1yyaW2YJId4YAKK5Kdn8wtL84K7R8m3bjj869DvrbzISqyBS3THOf8K5K+0aWLLqWDYzg9G9qza5Wa0pJqzMIIrYUOyNxtLKMY9TUc/mRA+Yyybzgjbkn3z2q5JE6YWUbGP3ZEI4BpIY5EnHluEGOfMbIIx0LU1JGrQW1rGzgQQTRbkHmAMSG9+emSOlXdQ0UfY/MKSbo13NgZOe1aelaSFbzt7q+M5UHac9Bz0/CtO9sS1uxDgqozs3YJPr701rqYznZ2R59CNkgjtz5x3YUltpbpjK54rVM8YRo3EsWRmVN33m6ZPqKyJw0M8rC2UyE7jmPIH0FVBLJgfuWUEYDEHnPpWqVxM6CAPIHitdwEikSFXzuUcn6UTW8X7uOAOWOQXJ4Yf3h2yPasu1mlaYIFAcHDKF+Y1dWVHsmuJdPJjBIS6BOI/8AgPQnjrSGSCD93LM8kHysBGkf8QHHTtUdwT5BhSOZXiBlLTRnJHpt5wKhTbJGykyl8GRRnAUevGcmk1W/luJBcyuwnYAjBJ3IB1z+FCExIY4JdRYxeZPboVAdIxGz59icAk8VHJEsktxCZIrOBzkLKDu2g8Y9Tn6U2YQT2cU7+ZGzHDbSmM+w61DvdgphgLmE8MwG449a0MiM21tFnz7ksu1sfZ2BYYPBYHt9DUtpcOIxFaS+Y8md+OMLjocnByKcZr3yvMkkkDwMjosgI28/KQMcikuNSilWNip3ZYtIwG7cTn6EVREgnt/JmhWK4jYPGGJQEqAeo56n2FaDeH9D/sn7Y+rXT3bD/j2S3VMH0+Y5P16Vz7vLuKFVBJOARjr6elTP9pfym1CKQRDCr0G4DnAP09PWqRnK5LJpNxDdxpDbyKxj3qJpVzzkZ+Wq8SbpWa5hkZcchVJz78U8zxxXmbJpI2bICMxBUHouep46ZqWO+WKCFEWXyCu0xAjcW55B69aLBdlVzAsoASIAnPU4x9etaBkhuRFHClpBhSqvFEFJJxncTyQMVBHfqyJHNI5iH33GOTjAGOgAArUtRb3F5mO0iEB+UfuyqysTweOmOOBUydkaQVyja2dxBcOixSBzmNkV/lz3BweRj3rr/DWjGQQySBkghyUjOeTnk4JOO35VtxabZn7P5kDFY0AVBGyBT9D2rZhhjSPZnZ/shePbp1rBtyNHJLQWFCG3o2CegCnIq5bJJMWaGMYHB3NjmocYypOWHUYPFS7QAArA55+V8UGRQZdzFgOB1yMVG1ujxsGUhs5BIFW1yCQ3ORjmgpnjccnpgUrBcyJNIt2AcLExPYjv60qWagEYDr/tJk/hWo8YiOSrAjqCKZsGSQxP4UuVdi3N2IEgBQBPM3Y5yODTliZGRhwR90gdRVgIVGWZgfUHNMdVYAZYY6ZbANVci5zOtaAl1MzRsIn6Hy+RmsWTRbpXwQssQ7g4II6dq754yi4zySM4AqvLDh8lenU9KLWLVRo4RfDNywLTPErsQ2FXDe4z2qrdRapphLI2+IAx4zkEehHpXo4tkPBIVccZHGabJZeagyWY9VA+bHrnNGpXtTzC3sb54ljSzdpAcjb94ccfgKllhupWVZrQwsqnpEVwfUgdq9CSzEUuY22svUAYNR3NuJkYLHGue6cY9c/Wi7D2iPLAIIpwlxnYCDIF4OM8jParxFhFI9zbSrFDIp8lNxkYZOOfTHoc1qarbz2F9HOi4hGWQlhlfUqe341hmC2uJHka7Cgvny2j+ZgT13DA3fkPetIyuhS3NOOyjewR4tbE87Da1vJCVIH91Xzg/pWU+lQfaCkl+qQd5FgLbGxlVIz1P14qM2uWk2zjchwFdcHGep5IFT2tm0shjsLj7Y/JZUDRgDvkk4wenvWlzOxVfzIIkg3RfuWDn5VJye27PzfyqS2nvIpIWhtA7p/q8jeSO5Ge3J+lNuIIJVRYgsdwDtKAkhv9rJOF9MfyodnhYC2nZ4ThiGG0g9OnOD/Si4cpZj1nVlKRKQVUFvLdVKdCDnPsx/Om20NrIhNw2x9+VaIsTGPZRwKcLC7mlZC6TAMQFikyHOfXHPP51pWHhu8N5BG0IImGSrSAcfoRiplMuMFYhUXtxDDCJd0aBVRSgVhg8DOPm+vFdPoOiXPmL5jLJLKS5JYk49xWlp+kwWqgCCBpGH3imcH2961be0ww8slXXkk9T+VYSbkO6jsTW6BUT5wfQ85/H0FWoYGyfmXAHOD/ACqIQ7kwN529RjgVIAioGV3fnoMYoRDHEujkAMCvVQOhpT8yjCkf7pzS7GJGGQL12g9PanSrIoA27j1yHyKBEB54ZuvSmsMHDZVfXrSoWyR6+vFKcoSHP4HnFAhMb/4mcds0v3BnAH48mlbG3PGKQKxTOEC+3WgBqgcfu/qR1NIRhscqG9Tmn5JABGR25pRydoGeOlAEXlBhgsWxzmnbVU5ZdzY4bOMULjeVYqA3SkO1VBAPHWgCNQCAA2xvpn8KkkQbVJJ6cgjA/Cl4zwNwBzg03jG1skDseMUXCxEh3ybYyQRz0zRMm0ckYHOQACalO5CPugAYG3HSkkTcu8FSx/2v6UxdTnNU077bE5jCI/8AeYDB/CuJvLJYWUTW0JIILAAR5GfUYr1IwOM7kX5zgEjNZOp6LFfROHj5GdpXoD/UUJNPQ1jJbM86zD8++2eRUbAHmMFQZ+6CD81KiLJKGt4mYD/nqCFBHbI9vWruoae+nORIjKhxt64JqqzJIhR2dSHztQgjH+NVzGvL2IvIaOQTiyjMTAnPEqn3x2HPcU5lhkskLWw8/cW3JwQvTGMcitmwsnni8pAY0bDSKi4349fenzacpQRW9tJEq85cOWc+56D8APwpe0GoFC30jzWiEdwsTOfu7gCvvnO0/nXYaNp8QxJECw5DSyDEkpzzuNZel6Ysp2vZtG5H3stwffOePpXaWVuYreNY9zsBtLlTgVCd2TUdlYl2SKgLKyhuBlcVIGJVULLGFHHJOaXdIgVDx6ZHT3FSmQs+0kN75HFUc4bFQxkBSSN3Bz+fvT1TzHIYKg67TxTUkdQAACMnt1puQQcMBjHWgB5MZCleOMtntTWMbH5dyD3701HONpw57N2HvSyu6ORuVh60hldHBDfJyP4h/hTlH8TZY/WmxxZUEHnPNLnc2BnGaQCliVICgBv73eocHzMDr/dAp5JBbkkD1pirlssSST+VIaJjIqhd54PU88fhTXbYMq2AegoDsGwDn6gU5h8mWwT6Yp3BoaAqkfQcgU5gvHzNye/FMAaQL/dU81ME87jqQD1oEMVSuOVweueaaVP3iVIz1PSpFDKqkKMGm4eIHcwIznA6ZoARnCYO0bTTSAnY57EVKIvMQ88DJz3pBEiZ2k/L1FOwrgV5KE59t3Wo5IgsfRSPepRCJHG0gbumaV4iMLkdSPyqhGTNp4mAXcQByTtrOXQrdSojiTgk4GD16810aQLKGKsdvfNNaBfLygx2NS0mWptGQumRxkBA3HHJJIq0NP2BvYA59fbFaCQuBkt1HY9qakGeY2OB1zRyofM2QQW8Y2gfMQcZBwT9atFGikKoxUDqFNRhGLkBguO2KmSOJYyEDlyc5Y8e9NEsUxiT74OQPXrT4l3DGDwOqn+lMIMWRJyW6EU6J/NAHVU55FLqIc2VZgCUHYuOtAY7NwPyjk56D6Uk0bKSG+byxzhiBilIcKg3AZ/u/wCNAELSJvzu4I6Y5P4U6J2VCyAgZxUg3rAX6EnFIGK4UBR8o4xxSGf/2Q=="/>
          <p:cNvSpPr>
            <a:spLocks noChangeAspect="1" noChangeArrowheads="1"/>
          </p:cNvSpPr>
          <p:nvPr/>
        </p:nvSpPr>
        <p:spPr bwMode="auto">
          <a:xfrm>
            <a:off x="63500" y="-944563"/>
            <a:ext cx="1971675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AutoShape 4" descr="data:image/jpeg;base64,/9j/4AAQSkZJRgABAQEAYABgAAD/2wBDAAoHBwkHBgoJCAkLCwoMDxkQDw4ODx4WFxIZJCAmJSMgIyIoLTkwKCo2KyIjMkQyNjs9QEBAJjBGS0U+Sjk/QD3/2wBDAQsLCw8NDx0QEB09KSMpPT09PT09PT09PT09PT09PT09PT09PT09PT09PT09PT09PT09PT09PT09PT09PT09PT3/wAARCADPAM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r/s+5VC45/ip7JswMjJ/iqWXMbD/2Wns0Tn5cuCuT7Vy8x2FUQiE5++TjBHapGiYZYEMMcjHTNTJt2FHVTnpilJ8tctnb6ii4yiLMc7ZQAOgIqdLdmXeQMrnoanKKp/doF4ycjvTWEeQBgEjPA5oTBkXklGJ7k8huMVIy7Y/lHyt1J7mmyNsJKqPqeDTi427yhOeTjtRcLESJMpOMK3cE9aeAwJIVQPVj/KhCzOpV1DZ5B61Lv/eYb5s9M/Nj6UXCxXSNY5lADFTkkDrU6KJUIKPy2PmYKPbmlSF5HPy89QSegFOK+YgywznqOgFCBkQt2JwMgjk4weKeAUYsSG5OCalZkjzvUE44PXNNKR5fHyg/dbsfagRGVXIZ1LFu/OM96PJIPTcucsFPOKQyjYqmRtv909jUgjkVfmJBx0A/Ki9wtYVbRAMxKcdsnBqBoiXKueSe/wD9arq4lJxksRzhcfrULRbPuOVI7gc07gQGHYwwSp78cNU0ZKhQIxuBJxnrUuVdCCgZgOWLcmkChht8obPTOaQFcQphdu4ueGVjingupd/LKhhtK+1SMfKfEe3n25p4UKoA+73Dk4oArtEzR5O4x+g659c0wwBlP3iy9cCrJiDhjG42EZwp+9+FCfukIA4zyCME0XGmVZPNRFZdwXGMbQarmYg5UAZ+8SMnP5VbkJTJKsAT03/pUCn7zJG5Unj5eKhstInkG84bJPsKTyyikInHfPak5JzyzZznOKVnO5iNwYdjQQL8wdQpAI7mmuGlTjbkcYzTA44UdD6mlcBdhCEKep3cGi47EhYyBQ3BHCk8/hTDIwUFmJwMrkcrSSSIcAsQB3BzVeSULE6Llgw4Pb60XGkSSmG4hDRMzzKMuNuCazpdUFtbskcqRksAARy30NWHuAY0hjQxt0OW5/ya5zULciWVnjSaQKHVIxkL68VEp22N6cL6M1Uumk2tBKQxfa27qP8A61XoLpWfawIOeTnnPrXKW+pzW48uSyO9MMxkzz6Zx0rTt74eY0ytZx4YBkEpY9Oe2aUZFzpHSrIUBw5O5uCSDSeeiEgSMM9SeBVCLUpFOJCPLxjC4wCeR1HSluppVtw207JGKrg9T6Ae9aX0ujBQ1sy2L6BlPmKo7jy8/Me2TUFxL5UpHlNtJ5YqdyDueD0rKlaRJg7qyoi4LgAg+2PWmw3zKywtsETOA2U3FSfUjkfSspTexoqa3NHzHj2SRThoWXBdlHB+h5rQtrqXzI/Pi/1hA+Xvx6CsNmSJfnZWLsVUoAHb1GM8cc8/nSmcW6LJPI6Z+VAo4b245HH4UlJxYOF0dM0qL2Uf3cgnPpTo3jA3SZbP3sKAc1kx6h8yt+7fODsiVhhfxzzSrrcEVykNzGYGJxudcKARkNu6Z/nW3OjH2bNlXR2KgMw6/dGcU1+SWUgZxjK8j8elVVvo59jW0pPy42K24ge9WmkZh8wKA84A5I/pVKSZFmhGm+YtI+XxhgVqQbgFcsTHnjfk0zZMpwoX5uvcL+NPGdoD8Fu6tgGhMTI3ZVIEYxtPO3vSIELZVD6nk/5FDRhGYEHrnIPNIQFBJY4x3bmkUMlzk/Ky5OTuP+fzpnlsiZAO0n+E8VNGvyqVVuc4Ld6XcucMvTqNmeaTQ7lJQV43D8Rz+FODoD85zkcMR1psciHcOSR2FQs+PlAJbuCKQFgtGhydobPp2qIuAuA4VGz1OcfgKi3sADgbz3FRXGIwpVhknJPekykhZR5i5hbkdOwP0quZyY2USA4zlQD0Hr9KzNRu5Ii0oiZGJyMNhAvQ8mqX9pLOxR5GgbG0eU+WkJ9McEVHP0sbRptl+W6aRxIhR3f5QHbA9MkelUJrq4sll3xIpI256nHqKIxLA7HO0Om0b+oB7Yq3eaW4js/tpZYZgwR/LGF5HI7/AKVNmzVWizJluCrPLdNK7lMABB83pnPaorWNBHJvjdAyhY9gJyfXA6fnWteQTWMA2eZKpbYCU3bj7VnQzXLHbHZMkUz7EG4Lvb6nH509djRSutCWO3e300XNqbiaUThSu8FFJGBwfm/E8e1X7GG4aRy8hEyYkCOgKnnAIOenXtWFb27Qzx3F5p3nwuMIBIfpuyvcVb+zfZ4RNbtvR/lUtJk9eTt7GnoQ/U2hO08X2ctODIcurDIYDue3P6VG808QeOZZJGKjBJCnn8M59+4rBe7e2topFxJCzE58wnYfcjoPbrVuS7guraaY3U0a/LyY2YKD13P1P5Ubk2sSRvBayy+b58Kou4So2SpJ4OehHGOOlSQ6qsltsO9HDbpipUll/h5Iz359aih1WGJEhllt7m3UlUcscbSOgOOB+f4U2PV2V2F2xurOVdyRqVZgQMDPHYUWHv0NFruOKMywPbSjcT5O5zsGBlun/wCuqMKymFts4CNG0m0Tryw6Agng49fSoPt0yo0l1DFBDOOWki5YZx8pA6Dv0qw8MNybnyraaYKg2iNNu4dTuGeB0IFK1x2sbulXDshlaKJGABYDG5s9BkH+lb9qQ9uS0SnJG4F8cf1riNGtp7y8iubiGRnLO52KqKqjjgDArs/Ldo0HkkKAFD4AB9cVpDY5qy1LaSEseg469qHIOwZU+6jpUcSDLK4VdoyOOD9SPemSL853fLxnByR7Yq76GBZR2eYjKlzxwO1PO6NcjJVm6KKgRiUw+CQOg7U+FvkIXc4I5GOR9M0IGJIpEn3BxwQeCKUTKsYCCTnn1FIZHdCdrkfxDBP50EsoKIoyD0YDIoA4+z1hWdAWwGPOeK13cRMWVzImMllXt25rzqyvIGn2yA78ZVj9wn39K1ItfNvbCHLsx+8gyPpnt71zwbS1O2dJN+6dUbpIyqffJ+6R2/Cq17qlosWHlVcDP3fm3Zx271ydzqL3k8EckvlgMTnPOTx1oa2W5nihE8iSscqi8l/QitOZsn2aW4urajBJbrJ8l0hyuxiR5eD/AJxWVZtBGsDRyz+aDvIVgFBzxjvnA/lUyw3Nusx8yJR5hSRJiMH2INVIoiQwVQV4+6OQaVrI2izpY3243Xscpb5vnznnmpZLmVpSXnIh+8qhic9u/SsZoHtZ9s0kZIAJKNlSMA9f881qR3CSRiNV2AHgfyHNQxvuaD2gvNptJG3v0DScDjkfjWPLpM93Ir6pcrDhdqM6FvunGBjirexozkuVU5Cl1xn8aWGe4u4VitgWaT5dnCqT754/Gn12JV0txYDaw29xJFPGFX5Y1RNrP7sM/jSpJdAF5rIXEUS5ZS2z6HcOc/Sq9hapb6pAJHMo3N5qonAGOx781euJYEDQPC8Y3lfmXp9G6fhVpESepkXN7dyyBY7mWOIEyiFW8xVx0xnrgetMutPS9aNonNwCRsjmZlOPXCjb19/wrT0y6h07UF861W6idcFEyS47YwM1jXeoxC7drOFIXMh2Rs7Ap7Y6HPTBqkiW+liG3TV7K/ltsrHcYJeI7NyqeTwegqeZWDLBPcTQpIVZo3cEyAd/l4I7DvVGCSOe5FxeXBll+0LJNEARlB/db1Hpnim3l1ZNrV0ljFN9lmIAy7PI/qQT3J9afKHMzYt50ivcRF9SjjTbskysQY9RjocD+LuTViBhHaL9hhMdzK/lZOAA684A5zgEVnaQdMiKvNdXIlWQ7o449p6cHIOT6Ecc0XdvBDeIdOml5PmpM8LIVGfmzuHzY9uvNPl0Fz3djoUuDY3TwG9t2QHz3Ulo3OOD1HXnOea0bHXXuptkVx9oZkxtdWU9eRuJA4Fczefbr4mG3ntbkLINhQYdicdd3P1zTLu3nljLXOoWrR28ZWUrGFKt7BeW543UnHsLR6M9CF7FAdi/LKP9Yhypj4/lQ1+qRqVk8x8/6vk9s4z/AE61wVregRQwzQRQBY9ibAQxOSSzfy//AFVZ1DxxrMcQgkVUjzlWaMKzAcA5HQ/T0qbsXsTvBeWsjmPzJWfgsFUqyjjPX3IqXdJIi7Qc/wAPyjPHavN7LxVJ9usZLl2liaQEsFAbA44PseffHeuhi1u8VIzFZ3DWwO77SECqQeFIPpTUu5MqTR1cEgkQDY3mDq3Qk5pYljdpBjaQeOpyP6VhW3iCC6fyWUuWy2Q2eB1JPQZ65z3rYRDG3+jMCWHIL/1HWmpJ7GcouO54bHeiG7BmRZOdzRnIU+xxVsXi28kn2m2XDruEYJTaWHBz7Z6VjNf3cSPMksCiVxmLAyffHpU6wrcPCl1dpHLIyrIeT5a4yOe5x29qfsmdPtkjUuoIm0xbu3uQ2cJLD12nnv6EYOffFNivJG02OON8rC252ZAGjz/dIOSOO/rWPIsVhcbvtK3SdfL5Ace5HSrD28Usf2izmaKM8EOc7W98df8A61P2bRKrKRet5bZYZ5LlZ53k+46t9w/7Q9c9/Sp4/NUeaBI6bsq0YPUdTkd6y7XdE7Rs8RYAgEZYH3BHWup0vXJtNNu0JjidOXUIQjEHhmz1J9RUuK6mil2IxJ5oXybaby1ba4J3Dkdz6mrNskxn86JM/NtQzDnj07Z6UuneIFsvtLzWZuHu33OfMwrZznjHofwqnPC4YG3fa0h/doWyQDnv0rOyLuX5p7rULgwtHHDJKANhbAYj37etV57e6N1L5zLKIDtdZW6c9FA6g89KilYxzhXIeQBQxdwxz9RxViOXzmUGZhjgvJzjHQD2oC9thI7SeZpT50CKowXZtgYn+Ef1qpqH9pQwJBBdp9nU7tqOHUe+avz6LPdonkxgzSJ5m5ycY9u2M1g6lcXlldrBsWMxMMJ5f3T346GrjFmUpou6ReywXbGS8KXAhKo8TEYHoCB1NV72RzFIwJ8phyq5IJ6c55z7mrEOtTCHftSLHzEqmAxHt0+opENzeebMreSFw8i/dPXj5e4z2qtiNyjaSjZJLe3UbPHgLASVZvY8dMelTwX1jLcxjVIJLa0llI3JuBTsMkUXOjXgtzOP3k8pKiRX5bd1U+5qS9edY5bdrGNJQqk27N88bLx75z149avzJfYmn8K6db6gFt7hry0IKrK2UWRsdQVzwD3o/slrN7uG+tZGt4AUxDNvy4H8J7qO59xVMfa4dKt7qO6uYYdxKqsRHOfmAbpTomuryOSWKO4mSR23YlyQe5YDnPT24pSsKN+5aOgSWEYuUl2urDA4PB6EDOW71PNbXd/MttZLaQRO4ijmMQjLEccn/gX51n2itlG+17CgMkcj5O/2DE8dMD3qSy1/UkWaBQJBKCjI8Ibap5OPSpVjR3GgzQAqJJjeJOy4ABY7R95T1P8AKrzapBbXkdwB9pYxEGDfvRcrwQfUEnP1qtEtgJHe5uphINojfyyp3d8jr+PSopdSjs90dtCCrqoM6Ko3HcCS49yBxTshXZYW/vtQlEsVk8m+LyglvGCRtGOfbGM/nWjLaanJYpDb6NPEwbYsgvvlYgdCmcbj26dMCqenamYIf3N0jTKMCU8AnptC+nA5qze6zqwuGlmt53J2M6bQUcgY5I/lRZPULvYtWUtzYMFurC5t522x/NFmMheB044PUEc+ua63TrxIxnliFAGE6Dk/4V5za6/cTO6NcPHcZ/cxl8DDHkLnt+ddRaa1GLaGa7KQCSMHaiE4PQD3GAee+DWT91jlFyWx5JJG9vCrMrAnlGOOR7VXRTIOSi+7NV2G9kMU0cqxlHXy33puK85BXP3Tx1FMt91kruYrd2lhKjzAHKA/xD0P+Nda8zlk9RZbSL7M88Ersqvs8t16nHO0jg1XHnBCVGF3buD3FSyfbLaJYm86KIjcEJ4btn6+9QSOWjwykEjJJ4zTZKNOIKbYXUcjrcmTBQD5CCOSD2PtW1aa1Jew7Zo1bYSA3XahGNoz09c1g6bf3lm8Elv5aiJt6BgMBh356mtmO7tcmW5ZEvmmbeIl+RACCMAcHOTWU0dNOXcs3N6WRPMjDsuF3dBtz0wPxp8TLLERJNCUiKmOJlLAgnkY7464pptn1e7Jg3R7jgbkCpnGTn04BOaksLKAvEbgzsquCzRruGPqPesWrnTdEd7aWtrdzz2lyZcOFhAjMWzoS23keox+NWled0aW3hdwUCu6/P1q3JPZRXgksoSijlC3z7HznK59h3qEX8yEDPkqw2PK3G4HoT6YodiVcr3l5M8aq7XVqwGQBypHcjnjNUo9Qb7UTKWkcHczuAxce/vVqB5Z1eYEuI2CkOoYEHqCPSqFyQJkEIiLhm+cnYMdx/hVRIlsXBcXl0y2fmvuRWdlkZfIRMZyuOfzrPgu7mZjA2CG+ZpmQsEHTdxzinrK1mHuo4C4JMZO3Efrg/jUkS3CGKCf7XbyIWLpPEVjQEZ3KcdfY8GtLXMr2HzTKkjwbpZoYx954zG23/dz0zT3svs0M7NbSpNuWO3+zz7osgZLZGScjrjgGq1zLu/fyyzZkj++wPzegY1JYzQrOd1zKLcjYBC3lsM4zx06gfWlZDLmnyW9rMj7LiWMAlI7yFjG3qML078mtmy8QWFpIS2lW6skhwyyCRFyOPlHPArHns7m3nisb7UJI4JCGdg4lCMRleR6g81PN4fePVXWe/WUwN5byGMLGRjgg4+c+tNKxDa6hHqNvNrRjjtExI3/ACx+RX6EZU8Dn+dR3MtnYXLxXivZ3uQmI3JkX5huyB6jP6VUj0W4ubu4Njd2e2DMhlG4Kcdl45PsKjhilt5XjkFtf/bI8FvMP7sg5BbIyG65B9aXL1K5l0JrySJtQxaIyqykwpM+5gDgA59Tz8vaprewdWE0M1t5KRNlGbY49RjHv1/lWWlusrTT3gaHjK8E7uw249PX6VPbzCzglikMv21lPkFHBKjPKsD1z/SkUr7Amn6iCt3ZRymNFaZXUgnaOrD1A5FS29o01v8AbIby3lmkkCtbliJCu3cWx07HnuSBTnsdetWgt/s03nAedFGApwh6kAdieuapSzyTXjXV1EbYb1XfHGVaMjvj+9x+tF7Dtc3Lu9jaOGHTbGBjKo8yOKUSjGTzkfMn07c+tS6WZreaQlgScqsMvzlV4/l09ufesWxeGKZkMs4ti2XZXaASj8s+1dp4dkhAk+yLGkhGZDNFvKknOAffr+FZzdy17qPInm3zmS5TflizfNjJpjARskkCkc7iDzj/ABq7NJAz+Xa2xIaPbtbJO7Ocj8hVV/PtZirxvCSAwXBGAeQa6kzjkhz6gXmH2lTKFUKFztwAMAe1PivgWCqjNGp+SOT5xj0NImpyyTtJM4mZkZGLIC2CMcH196rKG3AMNpPHTHemSkXGjaKRMGPe+cRsMCMntz7d62beDT7WGYXUcV1Miho3ilKqrfybH9Ky7eNrZt6Rsdw25cZ/Sta3soptNl23DRTbwQm35XGO/uO31rKTOmCJGmadI4YJHlVsAANjn0/U1s2MV5p6uU+0WpiXLkNjjp+fI4rJ0iyhhucubhiQQqxhfvY7k8Dv71bDSorRTRSlEPCsSQp9awZujUtbkW+9LtUd5iOJV+6D1zj1FJcG3jIayKkMPlCsW2j/AGgf84rMh8g7xewzE4yGEvI/A9f6U5LgxBfJZhGp3KCB19z3oTBxK13cwwXSsi7C64YK2CPXrxWZKxu5yhjRieFBPTt1H86057q7Vcwq8pXHmI8IZQOwPtVdXtWNxNcOluzEKVVSDyew9B6VaM5DrbT2MQi2yRiR8FTJw2Ogx0981peRGbqS2lu7pNowypcs44H+0cYzjjtVPUIrSF7U20hMmweZg5z6fjirET25kkbdE2wjbBccFh67l9O471VyLEbwXMdrJb3BLSSEFkxz+nBqC3srssI7KSJH5lySFOR6FuMfStWS4spYl8kW6PtIjI67s4G5ug781hyLLJFLLHHE0cOV3Pk7PVl9vei4FjS/tV1eizEQlMnLEYZ3CnPXNN1a41L7Qto9xeNbLloI5lUlVxyRjjPXnvT11gWtnBbJp6ySooCkrlXPYn1+lWbq8s47aY3C2sc0wUyJblscEkj/AGDjAAHc1S2IfoZ8UlxCscyX18Jk2GMgqIww+8cg9vlA4zTrdZbi633plbzpN7Bx+8lbPJH+Jq4thaSTPNJHMsRUyIlxEGfO3G5skfL1wByDzRpl1a2aRqtq/wBoZNy3LMwVVzywHv70pPQI7mpc6eJSPssstnBIBmGWXzH2qP4uwOeR+FYupQtZIJbFZd/AJxuZh/8AXNbF3q0NnYMVXegcZXdgsTz+dZ8niK7uVlSJ4rfzF58iTa4GPlAyOg4qTRNlHSNSkutQeO7inluZU2jym8snnPzn0AzxW5MjIY7ptxnhIcSY3AMPQd8Duaba/wBrxzx3klhLHayuZVdpUw+cAkN1x2res8vEt7ALSJU3RRAy5c7ergHrxnr6GhrUSmYVnf3bu8k0rXKyruKvGCpJ77cfKa6rSZBPEVtAXiHJRk8sg/jyev61zmoalaBY4WvdQM0jbpvs8YIBPZcdTjNQ6ZdSqsgXzERTtD3Ewy3XsOf8KybtqzS3MYTaN5yrmURMW+Vs8AepxzVTU9OuoYYXaPc0PHmbt24dgc+n9a6qS3CoSG3onfbyBVa4hN/DMPOXKruVZCMYU9D7c9O9VGoS48xw5glBVTAIiFxuPAJ9c/nUt4Z7m4R5IfmwqLj0A4/Gta6t2DBLhoVCqZI41G9QCM44PH0qquwxS7HmVl+bhSycHqx7Y55rbnbJ9mkSadC0pZrospGAWKszge3b8a1EgtbTJjkkKjO3IBYemcVkRtNHK0Mu9EGOGYgEnp+FXTq3kTKkccEW1wwjjTGD6d+O9ZtmiRvs9xbyYdreGRcIUkAXbxnaO3TFTXNzPLbEkRSoM5lVCoX8f69K5ZtUkvgEuA8m9iwCnG8+pNXNKnvJiIYrWedpQVCtyu0e3T86FcLItrbzTxO8aRSqoGWLYZeeoFRXUl3boY2g2qMrkENn6VUgvp7O8O6FlVG5WRcZPvUup6pBqEfFoltcAfeU4RhnnI9TxQojcitHqV3KXUyLC2M+ZvOT2x+VR/aZJ7RIPJtnijBUjo3JyTnqT705JY5okjlhgEin/X8/MP7potHSK6LyWyzbgURAdoUn9c1WxD1JRafa1V48o6nBVE+VABVeaIqCXlVmD7CU52+xHXPtV1JZTHBa77y3jyXclg33uCQvYYHfmn3V0rW1tEyCNYDtErErxk8sO5PqeaNBalVUcWNxtuYmt2dUfqoBJOPkPXGM0XtzJcWg+yNFb2hZYvIWUnIHRsHkAnJxVd7hcxbFHmKSVOCcHPBY/wAVSS3CvbJGY4YwqeWDHw7c8lu+eaFoJkv2l5I7e1DPKSxZ03fMH6Y7devHSqlvaebIDGl1K0sZY+Wgc+uef84p00awRl90waRfkHljaRnn6jgfjUv2uNYozbRTSRQAlnkTy2Uk8ZYHB6flxVCZHLO9z/rJbueZfulxgKAeQPXoOaJdVuo1khllJWdAJUcg7cEY/HA/WrO9rxgI7d5wo+W2E6uHUZfDd25ySAeFwKbqIKXEVyun29j5ykCNUBQggehPenYlPULK43iSATQjGWEsq4OPTbz2zjvzV25uHk09Hurm2UDDL5kXzN6DA5IArKSEWbqJPNldCXdQ2EIHRc4yD1P5Yq952nz2slvcafuvT8wuFmwSee317dKixZNexWT6fbrYu0szI0krRgqqt1OBnnjrx9Kp2Fh8xE9zCsm1m8tnIfIXdwO/PGPrTYbaaGZYLZIlvCm1WBJ6g5OenI9fSpptP8tobq6vbjbMwZ2SEsxGeSDnB6UbjWhowXrXEEBmW3ktopB/CyMxxwNwGM1r2TzFvMiktWEgOI1TeVAIzliPU4/CuevbxXSC0t4J5ImO99zMjOcYCtjgkAdR64rqtEimdSrRETheUIHyDjj0zyM1nNaWLjorhNHJD5hCjHQkniub1lEjlyf3g6NsXaR9MVq31yQkgkMihG4AHy9KwZLpgHEaxM8i7Qx5KHPUe/H61imXCLSuU3jtn8uKAqsr/N5pU8nGQp/xoN3iYr5yiHaDIoztcj+8P6/jTm2FZg2I7ns28BR68UoePdBi18gxg5aM8yt26+9bJjaK0jSzOIpYyEzuJYcknuafNdRWN80aGWKM7GaNyrbiORnHarTxDUN4lmZ7nccO7HI9AexrMjBtXDjymOScN09f8/SqTIaJpbtbmPeVUMWbBKnGDkgKR1xTbW4kjkKx3ckBkGFcBtufQnvVmLVri7iZZ5JC2AMqBt3DuRj+VSW5j+zskEkpkyWaFxuVR2bn+I+tVdIizY2Vr65l82a+W5LDbnB4AGO/bsKWWyjkiRgWD8ZG4bST6e9S/ZpNqM8DnKkqRxkDqafb2CTJJKxjjWAbm3kkt6AduDSvcdiS0tPspNuQWklBDIWB49T6fTNUp4ykcRDkNGSFKYByO471ebT7aFhEZwXkVWYrkBOM4J6n8Kyri4ktnUeSpiDblDLxu6Yz3oAabzzcwmVt3Iyz4xnkg560xDG6FpbiTK/dAXINR/a7YSxSy2Im2EEozHY/c571cs3tLm9kNwI4BtZypDbST24OeO3607E3JtPitJFaXYZYoW3SJFLiYJ3YA9s+nNQzXkZXZuzAzHaGY5Ue/uahhsbG5lVI7ho5TuAaMGTc3ZcEjGfXNOvtIls4j9sZFhcDZLGBIoPoSp4PscVfLdGfOkXjNb3lpHb2s6rkbpA0YBDDgbSeg9RVS1tLM3Mq3U7rGifukI3rI/PLY+6PQ+pqG1sFOlNdvN5JMvlLvI+bvwvX8e+acFsdreZJOj7uu4YwPXjOaErCbTRYt9StojA0SSRXUWQoiYhSSuCw/wBoilh0q11MtK169jLgt9ne1Yg44J35AAJx9M1TTTrS53yR3RCx43YIDHPQqD1HXjrV4aHcPay+Zq9vGvnGNY5H3OWAyxPPHHfvVInQkksoLQzRtc+egwpVW3BSRwxA4PPA69DVVzeXokjjtjBbjDLuGMn7o598Hj2p8Fn5VrciWa0lTYZFfzypX0+Uck+1VvtAKol5dPCSR8zDeYgMnAHBIPHfuanlaLU0xbK3vXaRILZ7hyCzgHOB0ycnj8anisb+w3SRQXIvYsyGJ4i4VMY3ggkd/wCVQiK9uriRLS52EAyMwDKGXrubGcAA9+grT01NRtoiT5cAPAaCEP5xI4G4nBzn8O9LRIrW5HZ/bb67V5t6AMo8iIENnuAP4eAck16Dplq1pbHe4V3O7YDnAxnr+P8AOsXSfDyIGnvEukkZlAjaX5gMDAIHX611EdsNg5I7DtgVi9XcqUlayOc1yyaW2YJId4YAKK5Kdn8wtL84K7R8m3bjj869DvrbzISqyBS3THOf8K5K+0aWLLqWDYzg9G9qza5Wa0pJqzMIIrYUOyNxtLKMY9TUc/mRA+Yyybzgjbkn3z2q5JE6YWUbGP3ZEI4BpIY5EnHluEGOfMbIIx0LU1JGrQW1rGzgQQTRbkHmAMSG9+emSOlXdQ0UfY/MKSbo13NgZOe1aelaSFbzt7q+M5UHac9Bz0/CtO9sS1uxDgqozs3YJPr701rqYznZ2R59CNkgjtz5x3YUltpbpjK54rVM8YRo3EsWRmVN33m6ZPqKyJw0M8rC2UyE7jmPIH0FVBLJgfuWUEYDEHnPpWqVxM6CAPIHitdwEikSFXzuUcn6UTW8X7uOAOWOQXJ4Yf3h2yPasu1mlaYIFAcHDKF+Y1dWVHsmuJdPJjBIS6BOI/8AgPQnjrSGSCD93LM8kHysBGkf8QHHTtUdwT5BhSOZXiBlLTRnJHpt5wKhTbJGykyl8GRRnAUevGcmk1W/luJBcyuwnYAjBJ3IB1z+FCExIY4JdRYxeZPboVAdIxGz59icAk8VHJEsktxCZIrOBzkLKDu2g8Y9Tn6U2YQT2cU7+ZGzHDbSmM+w61DvdgphgLmE8MwG449a0MiM21tFnz7ksu1sfZ2BYYPBYHt9DUtpcOIxFaS+Y8md+OMLjocnByKcZr3yvMkkkDwMjosgI28/KQMcikuNSilWNip3ZYtIwG7cTn6EVREgnt/JmhWK4jYPGGJQEqAeo56n2FaDeH9D/sn7Y+rXT3bD/j2S3VMH0+Y5P16Vz7vLuKFVBJOARjr6elTP9pfym1CKQRDCr0G4DnAP09PWqRnK5LJpNxDdxpDbyKxj3qJpVzzkZ+Wq8SbpWa5hkZcchVJz78U8zxxXmbJpI2bICMxBUHouep46ZqWO+WKCFEWXyCu0xAjcW55B69aLBdlVzAsoASIAnPU4x9etaBkhuRFHClpBhSqvFEFJJxncTyQMVBHfqyJHNI5iH33GOTjAGOgAArUtRb3F5mO0iEB+UfuyqysTweOmOOBUydkaQVyja2dxBcOixSBzmNkV/lz3BweRj3rr/DWjGQQySBkghyUjOeTnk4JOO35VtxabZn7P5kDFY0AVBGyBT9D2rZhhjSPZnZ/shePbp1rBtyNHJLQWFCG3o2CegCnIq5bJJMWaGMYHB3NjmocYypOWHUYPFS7QAArA55+V8UGRQZdzFgOB1yMVG1ujxsGUhs5BIFW1yCQ3ORjmgpnjccnpgUrBcyJNIt2AcLExPYjv60qWagEYDr/tJk/hWo8YiOSrAjqCKZsGSQxP4UuVdi3N2IEgBQBPM3Y5yODTliZGRhwR90gdRVgIVGWZgfUHNMdVYAZYY6ZbANVci5zOtaAl1MzRsIn6Hy+RmsWTRbpXwQssQ7g4II6dq754yi4zySM4AqvLDh8lenU9KLWLVRo4RfDNywLTPErsQ2FXDe4z2qrdRapphLI2+IAx4zkEehHpXo4tkPBIVccZHGabJZeagyWY9VA+bHrnNGpXtTzC3sb54ljSzdpAcjb94ccfgKllhupWVZrQwsqnpEVwfUgdq9CSzEUuY22svUAYNR3NuJkYLHGue6cY9c/Wi7D2iPLAIIpwlxnYCDIF4OM8jParxFhFI9zbSrFDIp8lNxkYZOOfTHoc1qarbz2F9HOi4hGWQlhlfUqe341hmC2uJHka7Cgvny2j+ZgT13DA3fkPetIyuhS3NOOyjewR4tbE87Da1vJCVIH91Xzg/pWU+lQfaCkl+qQd5FgLbGxlVIz1P14qM2uWk2zjchwFdcHGep5IFT2tm0shjsLj7Y/JZUDRgDvkk4wenvWlzOxVfzIIkg3RfuWDn5VJye27PzfyqS2nvIpIWhtA7p/q8jeSO5Ge3J+lNuIIJVRYgsdwDtKAkhv9rJOF9MfyodnhYC2nZ4ThiGG0g9OnOD/Si4cpZj1nVlKRKQVUFvLdVKdCDnPsx/Om20NrIhNw2x9+VaIsTGPZRwKcLC7mlZC6TAMQFikyHOfXHPP51pWHhu8N5BG0IImGSrSAcfoRiplMuMFYhUXtxDDCJd0aBVRSgVhg8DOPm+vFdPoOiXPmL5jLJLKS5JYk49xWlp+kwWqgCCBpGH3imcH2961be0ww8slXXkk9T+VYSbkO6jsTW6BUT5wfQ85/H0FWoYGyfmXAHOD/ACqIQ7kwN529RjgVIAioGV3fnoMYoRDHEujkAMCvVQOhpT8yjCkf7pzS7GJGGQL12g9PanSrIoA27j1yHyKBEB54ZuvSmsMHDZVfXrSoWyR6+vFKcoSHP4HnFAhMb/4mcds0v3BnAH48mlbG3PGKQKxTOEC+3WgBqgcfu/qR1NIRhscqG9Tmn5JABGR25pRydoGeOlAEXlBhgsWxzmnbVU5ZdzY4bOMULjeVYqA3SkO1VBAPHWgCNQCAA2xvpn8KkkQbVJJ6cgjA/Cl4zwNwBzg03jG1skDseMUXCxEh3ybYyQRz0zRMm0ckYHOQACalO5CPugAYG3HSkkTcu8FSx/2v6UxdTnNU077bE5jCI/8AeYDB/CuJvLJYWUTW0JIILAAR5GfUYr1IwOM7kX5zgEjNZOp6LFfROHj5GdpXoD/UUJNPQ1jJbM86zD8++2eRUbAHmMFQZ+6CD81KiLJKGt4mYD/nqCFBHbI9vWruoae+nORIjKhxt64JqqzJIhR2dSHztQgjH+NVzGvL2IvIaOQTiyjMTAnPEqn3x2HPcU5lhkskLWw8/cW3JwQvTGMcitmwsnni8pAY0bDSKi4349fenzacpQRW9tJEq85cOWc+56D8APwpe0GoFC30jzWiEdwsTOfu7gCvvnO0/nXYaNp8QxJECw5DSyDEkpzzuNZel6Ysp2vZtG5H3stwffOePpXaWVuYreNY9zsBtLlTgVCd2TUdlYl2SKgLKyhuBlcVIGJVULLGFHHJOaXdIgVDx6ZHT3FSmQs+0kN75HFUc4bFQxkBSSN3Bz+fvT1TzHIYKg67TxTUkdQAACMnt1puQQcMBjHWgB5MZCleOMtntTWMbH5dyD3701HONpw57N2HvSyu6ORuVh60hldHBDfJyP4h/hTlH8TZY/WmxxZUEHnPNLnc2BnGaQCliVICgBv73eocHzMDr/dAp5JBbkkD1pirlssSST+VIaJjIqhd54PU88fhTXbYMq2AegoDsGwDn6gU5h8mWwT6Yp3BoaAqkfQcgU5gvHzNye/FMAaQL/dU81ME87jqQD1oEMVSuOVweueaaVP3iVIz1PSpFDKqkKMGm4eIHcwIznA6ZoARnCYO0bTTSAnY57EVKIvMQ88DJz3pBEiZ2k/L1FOwrgV5KE59t3Wo5IgsfRSPepRCJHG0gbumaV4iMLkdSPyqhGTNp4mAXcQByTtrOXQrdSojiTgk4GD16810aQLKGKsdvfNNaBfLygx2NS0mWptGQumRxkBA3HHJJIq0NP2BvYA59fbFaCQuBkt1HY9qakGeY2OB1zRyofM2QQW8Y2gfMQcZBwT9atFGikKoxUDqFNRhGLkBguO2KmSOJYyEDlyc5Y8e9NEsUxiT74OQPXrT4l3DGDwOqn+lMIMWRJyW6EU6J/NAHVU55FLqIc2VZgCUHYuOtAY7NwPyjk56D6Uk0bKSG+byxzhiBilIcKg3AZ/u/wCNAELSJvzu4I6Y5P4U6J2VCyAgZxUg3rAX6EnFIGK4UBR8o4xxSGf/2Q=="/>
          <p:cNvSpPr>
            <a:spLocks noChangeAspect="1" noChangeArrowheads="1"/>
          </p:cNvSpPr>
          <p:nvPr/>
        </p:nvSpPr>
        <p:spPr bwMode="auto">
          <a:xfrm>
            <a:off x="215900" y="-792163"/>
            <a:ext cx="1971675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1030" name="Picture 6" descr="http://ts1.mm.bing.net/th?&amp;id=HN.608035127274048729&amp;w=300&amp;h=300&amp;c=0&amp;pid=1.9&amp;rs=0&amp;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64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img.webmd.boots.com/dtmcms/live/webmd_uk/consumer_assets/site_images/articles/health_tools/sun_damaged_skin_slideshow/dermnet_photo_of_squamous_cell_carcinoma_les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66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3" y="0"/>
            <a:ext cx="90985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70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4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PREVENTION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66FF33"/>
              </a:buClr>
            </a:pPr>
            <a:r>
              <a:rPr lang="en-AU" dirty="0" smtClean="0"/>
              <a:t>Regular check ups</a:t>
            </a:r>
          </a:p>
          <a:p>
            <a:pPr>
              <a:buClr>
                <a:srgbClr val="66FF33"/>
              </a:buClr>
            </a:pPr>
            <a:r>
              <a:rPr lang="en-AU" dirty="0" smtClean="0"/>
              <a:t>Screening programs:   </a:t>
            </a:r>
          </a:p>
          <a:p>
            <a:pPr lvl="1">
              <a:buClr>
                <a:srgbClr val="66FF33"/>
              </a:buClr>
            </a:pPr>
            <a:r>
              <a:rPr lang="en-AU" dirty="0" smtClean="0"/>
              <a:t>BREAST: Mammogram at 50 then 2 yearly. At 40 if immediate family history</a:t>
            </a:r>
          </a:p>
          <a:p>
            <a:pPr lvl="1">
              <a:buClr>
                <a:srgbClr val="66FF33"/>
              </a:buClr>
            </a:pPr>
            <a:r>
              <a:rPr lang="en-AU" dirty="0" smtClean="0"/>
              <a:t>BOWEL: FOBT at 50.		       Regular colonoscopy if immediate family history</a:t>
            </a:r>
          </a:p>
          <a:p>
            <a:pPr lvl="1">
              <a:buClr>
                <a:srgbClr val="66FF33"/>
              </a:buClr>
            </a:pPr>
            <a:r>
              <a:rPr lang="en-AU" dirty="0" smtClean="0"/>
              <a:t>CERVICAL: Currently 2 yearly pap smears, As of May 2017 5 yearly molecular test.</a:t>
            </a:r>
          </a:p>
          <a:p>
            <a:pPr lvl="1">
              <a:buClr>
                <a:srgbClr val="66FF33"/>
              </a:buClr>
            </a:pPr>
            <a:r>
              <a:rPr lang="en-AU" dirty="0" smtClean="0"/>
              <a:t>SLIP, SLOP, SLAP </a:t>
            </a:r>
          </a:p>
          <a:p>
            <a:pPr>
              <a:buClr>
                <a:srgbClr val="66FF33"/>
              </a:buClr>
            </a:pPr>
            <a:endParaRPr lang="en-AU" dirty="0" smtClean="0"/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1055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>
              <a:buNone/>
            </a:pPr>
            <a:r>
              <a:rPr lang="en-AU" dirty="0" smtClean="0"/>
              <a:t>Cancer Council Australia</a:t>
            </a:r>
          </a:p>
          <a:p>
            <a:pPr marL="36576" indent="0">
              <a:buNone/>
            </a:pPr>
            <a:endParaRPr lang="en-AU" dirty="0"/>
          </a:p>
          <a:p>
            <a:pPr marL="36576" indent="0">
              <a:buNone/>
            </a:pPr>
            <a:r>
              <a:rPr lang="en-AU" dirty="0">
                <a:solidFill>
                  <a:srgbClr val="66FF33"/>
                </a:solidFill>
                <a:hlinkClick r:id="rId2"/>
              </a:rPr>
              <a:t>http://</a:t>
            </a:r>
            <a:r>
              <a:rPr lang="en-AU" dirty="0" smtClean="0">
                <a:solidFill>
                  <a:srgbClr val="66FF33"/>
                </a:solidFill>
                <a:hlinkClick r:id="rId2"/>
              </a:rPr>
              <a:t>www.cancer.org.au/</a:t>
            </a:r>
            <a:r>
              <a:rPr lang="en-AU" dirty="0" smtClean="0">
                <a:solidFill>
                  <a:srgbClr val="66FF33"/>
                </a:solidFill>
              </a:rPr>
              <a:t> </a:t>
            </a:r>
            <a:endParaRPr lang="en-AU" dirty="0">
              <a:solidFill>
                <a:srgbClr val="66FF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1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66FF33"/>
              </a:buClr>
            </a:pPr>
            <a:r>
              <a:rPr lang="en-AU" dirty="0" smtClean="0"/>
              <a:t>THANK YOU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5842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No Definition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>
              <a:buClr>
                <a:srgbClr val="66FF33"/>
              </a:buClr>
            </a:pPr>
            <a:r>
              <a:rPr lang="en-AU" dirty="0" smtClean="0"/>
              <a:t>Group of diseases where cells multiply uncontrollably, cause masses and may spread diffusely. </a:t>
            </a:r>
          </a:p>
          <a:p>
            <a:pPr>
              <a:buClr>
                <a:srgbClr val="66FF33"/>
              </a:buClr>
            </a:pPr>
            <a:r>
              <a:rPr lang="en-AU" dirty="0" smtClean="0"/>
              <a:t>Neoplasia literally means new growth</a:t>
            </a:r>
          </a:p>
          <a:p>
            <a:pPr>
              <a:buClr>
                <a:srgbClr val="66FF33"/>
              </a:buClr>
            </a:pPr>
            <a:endParaRPr lang="en-AU" dirty="0"/>
          </a:p>
          <a:p>
            <a:pPr>
              <a:buClr>
                <a:srgbClr val="66FF33"/>
              </a:buClr>
            </a:pPr>
            <a:r>
              <a:rPr lang="en-AU" dirty="0" smtClean="0"/>
              <a:t>May affect any system or organ</a:t>
            </a:r>
          </a:p>
          <a:p>
            <a:pPr marL="36576" indent="0">
              <a:buClr>
                <a:srgbClr val="66FF33"/>
              </a:buClr>
              <a:buNone/>
            </a:pPr>
            <a:endParaRPr lang="en-AU" dirty="0"/>
          </a:p>
          <a:p>
            <a:pPr>
              <a:buClr>
                <a:srgbClr val="66FF33"/>
              </a:buClr>
            </a:pPr>
            <a:r>
              <a:rPr lang="en-AU" dirty="0" smtClean="0"/>
              <a:t>May affect any age</a:t>
            </a:r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238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Predisposing factors:</a:t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66FF33"/>
              </a:buClr>
            </a:pPr>
            <a:r>
              <a:rPr lang="en-AU" dirty="0" smtClean="0"/>
              <a:t>Genetic:  BRCA1, BRCA 2</a:t>
            </a:r>
          </a:p>
          <a:p>
            <a:pPr>
              <a:buClr>
                <a:srgbClr val="66FF33"/>
              </a:buClr>
            </a:pPr>
            <a:r>
              <a:rPr lang="en-AU" dirty="0" smtClean="0"/>
              <a:t>Carcinogens: Tobacco, asbestos, alcohol</a:t>
            </a:r>
          </a:p>
          <a:p>
            <a:pPr>
              <a:buClr>
                <a:srgbClr val="66FF33"/>
              </a:buClr>
            </a:pPr>
            <a:r>
              <a:rPr lang="en-AU" dirty="0" smtClean="0"/>
              <a:t>Radiation</a:t>
            </a:r>
          </a:p>
          <a:p>
            <a:pPr>
              <a:buClr>
                <a:srgbClr val="66FF33"/>
              </a:buClr>
            </a:pPr>
            <a:r>
              <a:rPr lang="en-AU" dirty="0" smtClean="0"/>
              <a:t>Infection: Virus e.g Human Papilloma Virus, Hepatitis B, C, etc</a:t>
            </a:r>
          </a:p>
          <a:p>
            <a:endParaRPr lang="en-AU" dirty="0" smtClean="0"/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216819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SYMPTOMS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66FF33"/>
              </a:buClr>
            </a:pPr>
            <a:r>
              <a:rPr lang="en-AU" dirty="0" smtClean="0"/>
              <a:t>Fever</a:t>
            </a:r>
          </a:p>
          <a:p>
            <a:pPr>
              <a:buClr>
                <a:srgbClr val="66FF33"/>
              </a:buClr>
            </a:pPr>
            <a:r>
              <a:rPr lang="en-AU" dirty="0" smtClean="0"/>
              <a:t>Weight loss/wasting</a:t>
            </a:r>
          </a:p>
          <a:p>
            <a:pPr>
              <a:buClr>
                <a:srgbClr val="66FF33"/>
              </a:buClr>
            </a:pPr>
            <a:r>
              <a:rPr lang="en-AU" dirty="0" smtClean="0"/>
              <a:t>Pain</a:t>
            </a:r>
          </a:p>
          <a:p>
            <a:pPr>
              <a:buClr>
                <a:srgbClr val="66FF33"/>
              </a:buClr>
            </a:pPr>
            <a:r>
              <a:rPr lang="en-AU" dirty="0" smtClean="0"/>
              <a:t>Pressure:  Impingement on adjacent structures</a:t>
            </a:r>
          </a:p>
          <a:p>
            <a:pPr>
              <a:buClr>
                <a:srgbClr val="66FF33"/>
              </a:buClr>
            </a:pPr>
            <a:r>
              <a:rPr lang="en-AU" dirty="0" smtClean="0"/>
              <a:t>Bleeding</a:t>
            </a:r>
          </a:p>
          <a:p>
            <a:pPr>
              <a:buClr>
                <a:srgbClr val="66FF33"/>
              </a:buClr>
            </a:pPr>
            <a:r>
              <a:rPr lang="en-AU" dirty="0" smtClean="0"/>
              <a:t>Secondary infections</a:t>
            </a:r>
          </a:p>
          <a:p>
            <a:pPr>
              <a:buClr>
                <a:srgbClr val="66FF33"/>
              </a:buClr>
            </a:pPr>
            <a:r>
              <a:rPr lang="en-AU" dirty="0" smtClean="0"/>
              <a:t>Production of hormones</a:t>
            </a:r>
          </a:p>
        </p:txBody>
      </p:sp>
    </p:spTree>
    <p:extLst>
      <p:ext uri="{BB962C8B-B14F-4D97-AF65-F5344CB8AC3E}">
        <p14:creationId xmlns:p14="http://schemas.microsoft.com/office/powerpoint/2010/main" val="362569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DIAGNOSIS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66FF33"/>
              </a:buClr>
            </a:pPr>
            <a:r>
              <a:rPr lang="en-AU" dirty="0" smtClean="0"/>
              <a:t>Laboratory tests:  blood, body fluid, aspirates, biopsies</a:t>
            </a:r>
          </a:p>
          <a:p>
            <a:pPr>
              <a:buClr>
                <a:srgbClr val="66FF33"/>
              </a:buClr>
            </a:pPr>
            <a:r>
              <a:rPr lang="en-AU" dirty="0" smtClean="0"/>
              <a:t>Radiology: X rays, Ultrasound, CT scan, MRI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902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COMMONEST CANCERS IN AUSTRALIA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66FF33"/>
              </a:buClr>
            </a:pPr>
            <a:r>
              <a:rPr lang="en-AU" dirty="0" smtClean="0"/>
              <a:t>In Men:  skin, prostate, bowel and lung </a:t>
            </a:r>
          </a:p>
          <a:p>
            <a:pPr>
              <a:buClr>
                <a:srgbClr val="66FF33"/>
              </a:buClr>
            </a:pPr>
            <a:endParaRPr lang="en-AU" dirty="0"/>
          </a:p>
          <a:p>
            <a:pPr>
              <a:buClr>
                <a:srgbClr val="66FF33"/>
              </a:buClr>
            </a:pPr>
            <a:r>
              <a:rPr lang="en-AU" dirty="0" smtClean="0"/>
              <a:t>In Women:  skin, breast, bowel and lung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5593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467600" cy="1143000"/>
          </a:xfrm>
        </p:spPr>
        <p:txBody>
          <a:bodyPr/>
          <a:lstStyle/>
          <a:p>
            <a:r>
              <a:rPr lang="en-AU" dirty="0" smtClean="0"/>
              <a:t>Survival rate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66FF33"/>
              </a:buClr>
            </a:pPr>
            <a:r>
              <a:rPr lang="en-AU" dirty="0" smtClean="0"/>
              <a:t>65 % for 5 years from time of diagnosis</a:t>
            </a:r>
          </a:p>
          <a:p>
            <a:pPr>
              <a:buClr>
                <a:srgbClr val="66FF33"/>
              </a:buClr>
            </a:pPr>
            <a:endParaRPr lang="en-AU" dirty="0"/>
          </a:p>
          <a:p>
            <a:pPr>
              <a:buClr>
                <a:srgbClr val="66FF33"/>
              </a:buClr>
            </a:pPr>
            <a:r>
              <a:rPr lang="en-AU" dirty="0" smtClean="0"/>
              <a:t>Cancer accounts for 30% of deaths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030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467600" cy="3738911"/>
          </a:xfrm>
        </p:spPr>
        <p:txBody>
          <a:bodyPr>
            <a:normAutofit fontScale="90000"/>
          </a:bodyPr>
          <a:lstStyle/>
          <a:p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SKIN TUMOURS</a:t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>
                <a:solidFill>
                  <a:srgbClr val="66FF33"/>
                </a:solidFill>
              </a:rPr>
              <a:t>- </a:t>
            </a:r>
            <a:r>
              <a:rPr lang="en-AU" dirty="0" smtClean="0"/>
              <a:t> Melanoma 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>
                <a:solidFill>
                  <a:srgbClr val="66FF33"/>
                </a:solidFill>
              </a:rPr>
              <a:t>- </a:t>
            </a:r>
            <a:r>
              <a:rPr lang="en-AU" dirty="0" smtClean="0"/>
              <a:t> Non- melanoma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 </a:t>
            </a:r>
            <a:br>
              <a:rPr lang="en-AU" dirty="0" smtClean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892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Melanoma</a:t>
            </a:r>
          </a:p>
          <a:p>
            <a:r>
              <a:rPr lang="en-AU" dirty="0" smtClean="0"/>
              <a:t>Non- melanoma</a:t>
            </a:r>
          </a:p>
          <a:p>
            <a:endParaRPr lang="en-AU" dirty="0"/>
          </a:p>
        </p:txBody>
      </p:sp>
      <p:pic>
        <p:nvPicPr>
          <p:cNvPr id="2050" name="Picture 2" descr="http://www.eastmed.co.nz/images/melanoma/malignant-melanoma-big-mac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" y="-99392"/>
            <a:ext cx="914501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63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193</TotalTime>
  <Words>188</Words>
  <Application>Microsoft Office PowerPoint</Application>
  <PresentationFormat>On-screen Show (4:3)</PresentationFormat>
  <Paragraphs>49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Franklin Gothic Book</vt:lpstr>
      <vt:lpstr>Wingdings 2</vt:lpstr>
      <vt:lpstr>Technic</vt:lpstr>
      <vt:lpstr>CANCER WHAT’S THERE TO KNOW?   A/PROF AFAF HADDAD  Australian Lebanese Medical association    </vt:lpstr>
      <vt:lpstr>No Definition</vt:lpstr>
      <vt:lpstr>Predisposing factors: </vt:lpstr>
      <vt:lpstr>SYMPTOMS</vt:lpstr>
      <vt:lpstr>DIAGNOSIS</vt:lpstr>
      <vt:lpstr>COMMONEST CANCERS IN AUSTRALIA</vt:lpstr>
      <vt:lpstr>Survival rate </vt:lpstr>
      <vt:lpstr>  SKIN TUMOURS  -  Melanoma   -  Non- melanoma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PREVENTION</vt:lpstr>
      <vt:lpstr> </vt:lpstr>
      <vt:lpstr>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CANCER WHAT S THERE TO KNOW   A/PROF AFAF HADDAD  Australian Lebanese Medical association</dc:title>
  <dc:creator>HADDAD, Afaf</dc:creator>
  <cp:lastModifiedBy>User</cp:lastModifiedBy>
  <cp:revision>27</cp:revision>
  <dcterms:created xsi:type="dcterms:W3CDTF">2014-07-06T09:54:29Z</dcterms:created>
  <dcterms:modified xsi:type="dcterms:W3CDTF">2016-10-28T03:36:09Z</dcterms:modified>
</cp:coreProperties>
</file>